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slides/charts/chart2.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83e63965c3884042" /><Relationship Type="http://schemas.openxmlformats.org/officeDocument/2006/relationships/extended-properties" Target="/docProps/app.xml" Id="Rf4ad8e539a9144e4" /><Relationship Type="http://schemas.openxmlformats.org/officeDocument/2006/relationships/officeDocument" Target="/ppt/presentation.xml" Id="R025bed483b574ba9" /></Relationships>
</file>

<file path=ppt/presentation.xml><?xml version="1.0" encoding="utf-8"?>
<p:presentation xmlns:p="http://schemas.openxmlformats.org/presentationml/2006/main">
  <p:sldMasterIdLst>
    <p:sldMasterId xmlns:r="http://schemas.openxmlformats.org/officeDocument/2006/relationships" id="2147483648" r:id="Rcf57f40548714711"/>
  </p:sldMasterIdLst>
  <p:notesMasterIdLst>
    <p:notesMasterId xmlns:r="http://schemas.openxmlformats.org/officeDocument/2006/relationships" r:id="R7675571121b645d1"/>
  </p:notesMasterIdLst>
  <p:sldIdLst>
    <p:sldId xmlns:r="http://schemas.openxmlformats.org/officeDocument/2006/relationships" id="256" r:id="R63508200eb754b51"/>
    <p:sldId xmlns:r="http://schemas.openxmlformats.org/officeDocument/2006/relationships" id="257" r:id="R0b2ff8cc67384476"/>
    <p:sldId xmlns:r="http://schemas.openxmlformats.org/officeDocument/2006/relationships" id="258" r:id="Rd0d791fc700f4cd5"/>
    <p:sldId xmlns:r="http://schemas.openxmlformats.org/officeDocument/2006/relationships" id="259" r:id="R117e8502f8ce40d2"/>
    <p:sldId xmlns:r="http://schemas.openxmlformats.org/officeDocument/2006/relationships" id="260" r:id="Rbb073ba78016401e"/>
    <p:sldId xmlns:r="http://schemas.openxmlformats.org/officeDocument/2006/relationships" id="261" r:id="R9071cbc4848448ad"/>
    <p:sldId xmlns:r="http://schemas.openxmlformats.org/officeDocument/2006/relationships" id="262" r:id="R43a1f809b50a4ceb"/>
    <p:sldId xmlns:r="http://schemas.openxmlformats.org/officeDocument/2006/relationships" id="263" r:id="R88622aad51104605"/>
    <p:sldId xmlns:r="http://schemas.openxmlformats.org/officeDocument/2006/relationships" id="264" r:id="R1a6fb3a89e9d427b"/>
    <p:sldId xmlns:r="http://schemas.openxmlformats.org/officeDocument/2006/relationships" id="265" r:id="R8aefa879c2c84b73"/>
    <p:sldId xmlns:r="http://schemas.openxmlformats.org/officeDocument/2006/relationships" id="266" r:id="Racaad8a63d0a428f"/>
    <p:sldId xmlns:r="http://schemas.openxmlformats.org/officeDocument/2006/relationships" id="267" r:id="R3c9c132b519849a4"/>
    <p:sldId xmlns:r="http://schemas.openxmlformats.org/officeDocument/2006/relationships" id="268" r:id="Rdde43aecba324b10"/>
    <p:sldId xmlns:r="http://schemas.openxmlformats.org/officeDocument/2006/relationships" id="269" r:id="R301a4f4a1ab44342"/>
    <p:sldId xmlns:r="http://schemas.openxmlformats.org/officeDocument/2006/relationships" id="270" r:id="R55010aeafee1425f"/>
    <p:sldId xmlns:r="http://schemas.openxmlformats.org/officeDocument/2006/relationships" id="271" r:id="R0d0a2aa3d7064404"/>
    <p:sldId xmlns:r="http://schemas.openxmlformats.org/officeDocument/2006/relationships" id="272" r:id="R209688180a4d46dd"/>
    <p:sldId xmlns:r="http://schemas.openxmlformats.org/officeDocument/2006/relationships" id="273" r:id="Rdc00cb5783c243df"/>
    <p:sldId xmlns:r="http://schemas.openxmlformats.org/officeDocument/2006/relationships" id="274" r:id="Rc0ec8a34d03b463d"/>
    <p:sldId xmlns:r="http://schemas.openxmlformats.org/officeDocument/2006/relationships" id="275" r:id="R53a272dee9c2418a"/>
    <p:sldId xmlns:r="http://schemas.openxmlformats.org/officeDocument/2006/relationships" id="276" r:id="Rfc888d2b0ea04020"/>
    <p:sldId xmlns:r="http://schemas.openxmlformats.org/officeDocument/2006/relationships" id="277" r:id="R0e818528c55a412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af7118e51114e4b" /><Relationship Type="http://schemas.openxmlformats.org/officeDocument/2006/relationships/slideMaster" Target="/ppt/slideMasters/slideMaster1.xml" Id="Rcf57f40548714711" /><Relationship Type="http://schemas.openxmlformats.org/officeDocument/2006/relationships/notesMaster" Target="/ppt/notesMasters/notesMaster1.xml" Id="R7675571121b645d1" /><Relationship Type="http://schemas.openxmlformats.org/officeDocument/2006/relationships/presProps" Target="/ppt/presProps.xml" Id="R9bd2fc14a4c44dae" /><Relationship Type="http://schemas.openxmlformats.org/officeDocument/2006/relationships/tableStyles" Target="/ppt/tableStyles.xml" Id="Rd8a94d6700fb45d4" /><Relationship Type="http://schemas.openxmlformats.org/officeDocument/2006/relationships/slide" Target="/ppt/slides/slide1.xml" Id="R63508200eb754b51" /><Relationship Type="http://schemas.openxmlformats.org/officeDocument/2006/relationships/slide" Target="/ppt/slides/slide2.xml" Id="R0b2ff8cc67384476" /><Relationship Type="http://schemas.openxmlformats.org/officeDocument/2006/relationships/slide" Target="/ppt/slides/slide3.xml" Id="Rd0d791fc700f4cd5" /><Relationship Type="http://schemas.openxmlformats.org/officeDocument/2006/relationships/slide" Target="/ppt/slides/slide4.xml" Id="R117e8502f8ce40d2" /><Relationship Type="http://schemas.openxmlformats.org/officeDocument/2006/relationships/slide" Target="/ppt/slides/slide5.xml" Id="Rbb073ba78016401e" /><Relationship Type="http://schemas.openxmlformats.org/officeDocument/2006/relationships/slide" Target="/ppt/slides/slide6.xml" Id="R9071cbc4848448ad" /><Relationship Type="http://schemas.openxmlformats.org/officeDocument/2006/relationships/slide" Target="/ppt/slides/slide7.xml" Id="R43a1f809b50a4ceb" /><Relationship Type="http://schemas.openxmlformats.org/officeDocument/2006/relationships/slide" Target="/ppt/slides/slide8.xml" Id="R88622aad51104605" /><Relationship Type="http://schemas.openxmlformats.org/officeDocument/2006/relationships/slide" Target="/ppt/slides/slide9.xml" Id="R1a6fb3a89e9d427b" /><Relationship Type="http://schemas.openxmlformats.org/officeDocument/2006/relationships/slide" Target="/ppt/slides/slide10.xml" Id="R8aefa879c2c84b73" /><Relationship Type="http://schemas.openxmlformats.org/officeDocument/2006/relationships/slide" Target="/ppt/slides/slide11.xml" Id="Racaad8a63d0a428f" /><Relationship Type="http://schemas.openxmlformats.org/officeDocument/2006/relationships/slide" Target="/ppt/slides/slide12.xml" Id="R3c9c132b519849a4" /><Relationship Type="http://schemas.openxmlformats.org/officeDocument/2006/relationships/slide" Target="/ppt/slides/slide13.xml" Id="Rdde43aecba324b10" /><Relationship Type="http://schemas.openxmlformats.org/officeDocument/2006/relationships/slide" Target="/ppt/slides/slide14.xml" Id="R301a4f4a1ab44342" /><Relationship Type="http://schemas.openxmlformats.org/officeDocument/2006/relationships/slide" Target="/ppt/slides/slide15.xml" Id="R55010aeafee1425f" /><Relationship Type="http://schemas.openxmlformats.org/officeDocument/2006/relationships/slide" Target="/ppt/slides/slide16.xml" Id="R0d0a2aa3d7064404" /><Relationship Type="http://schemas.openxmlformats.org/officeDocument/2006/relationships/slide" Target="/ppt/slides/slide17.xml" Id="R209688180a4d46dd" /><Relationship Type="http://schemas.openxmlformats.org/officeDocument/2006/relationships/slide" Target="/ppt/slides/slide18.xml" Id="Rdc00cb5783c243df" /><Relationship Type="http://schemas.openxmlformats.org/officeDocument/2006/relationships/slide" Target="/ppt/slides/slide19.xml" Id="Rc0ec8a34d03b463d" /><Relationship Type="http://schemas.openxmlformats.org/officeDocument/2006/relationships/slide" Target="/ppt/slides/slide20.xml" Id="R53a272dee9c2418a" /><Relationship Type="http://schemas.openxmlformats.org/officeDocument/2006/relationships/slide" Target="/ppt/slides/slide21.xml" Id="Rfc888d2b0ea04020" /><Relationship Type="http://schemas.openxmlformats.org/officeDocument/2006/relationships/slide" Target="/ppt/slides/slide22.xml" Id="R0e818528c55a412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2269eacebfc4c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125ef528b1a4280" /><Relationship Type="http://schemas.openxmlformats.org/officeDocument/2006/relationships/notesMaster" Target="/ppt/notesMasters/notesMaster1.xml" Id="Rcac62e8a2218495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37964ea27f5435b" /><Relationship Type="http://schemas.openxmlformats.org/officeDocument/2006/relationships/notesMaster" Target="/ppt/notesMasters/notesMaster1.xml" Id="Rf94cd3cb0cac467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2c32216fee4350" /><Relationship Type="http://schemas.openxmlformats.org/officeDocument/2006/relationships/notesMaster" Target="/ppt/notesMasters/notesMaster1.xml" Id="Rb2823005c2b04f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b69e97b219642fa" /><Relationship Type="http://schemas.openxmlformats.org/officeDocument/2006/relationships/notesMaster" Target="/ppt/notesMasters/notesMaster1.xml" Id="R32f72a56b34943ba" /></Relationships>
</file>

<file path=ppt/notesSlides/_rels/notesSlide5.xml.rels>&#65279;<?xml version="1.0" encoding="utf-8"?><Relationships xmlns="http://schemas.openxmlformats.org/package/2006/relationships"><Relationship Type="http://schemas.openxmlformats.org/officeDocument/2006/relationships/slide" Target="/ppt/slides/slide5.xml" Id="Rdba19e298cd4400f" /><Relationship Type="http://schemas.openxmlformats.org/officeDocument/2006/relationships/notesMaster" Target="/ppt/notesMasters/notesMaster1.xml" Id="R19ad4edd52264a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4027f4cde2849be" /><Relationship Type="http://schemas.openxmlformats.org/officeDocument/2006/relationships/notesMaster" Target="/ppt/notesMasters/notesMaster1.xml" Id="Rb3c0ae9954b34c90" /></Relationships>
</file>

<file path=ppt/notesSlides/_rels/notesSlide7.xml.rels>&#65279;<?xml version="1.0" encoding="utf-8"?><Relationships xmlns="http://schemas.openxmlformats.org/package/2006/relationships"><Relationship Type="http://schemas.openxmlformats.org/officeDocument/2006/relationships/slide" Target="/ppt/slides/slide7.xml" Id="R201eeab1041c43b8" /><Relationship Type="http://schemas.openxmlformats.org/officeDocument/2006/relationships/notesMaster" Target="/ppt/notesMasters/notesMaster1.xml" Id="R17f60989487b4ffb" /></Relationships>
</file>

<file path=ppt/notesSlides/_rels/notesSlide8.xml.rels>&#65279;<?xml version="1.0" encoding="utf-8"?><Relationships xmlns="http://schemas.openxmlformats.org/package/2006/relationships"><Relationship Type="http://schemas.openxmlformats.org/officeDocument/2006/relationships/slide" Target="/ppt/slides/slide8.xml" Id="Ra112e026910548c7" /><Relationship Type="http://schemas.openxmlformats.org/officeDocument/2006/relationships/notesMaster" Target="/ppt/notesMasters/notesMaster1.xml" Id="Rb3788ea24d4d4842" /></Relationships>
</file>

<file path=ppt/notesSlides/_rels/notesSlide9.xml.rels>&#65279;<?xml version="1.0" encoding="utf-8"?><Relationships xmlns="http://schemas.openxmlformats.org/package/2006/relationships"><Relationship Type="http://schemas.openxmlformats.org/officeDocument/2006/relationships/slide" Target="/ppt/slides/slide9.xml" Id="R378ec28a9891403a" /><Relationship Type="http://schemas.openxmlformats.org/officeDocument/2006/relationships/notesMaster" Target="/ppt/notesMasters/notesMaster1.xml" Id="Re9e7f2bb8dff4f3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34449e391b4852" /><Relationship Type="http://schemas.openxmlformats.org/officeDocument/2006/relationships/notesMaster" Target="/ppt/notesMasters/notesMaster1.xml" Id="R3d1353303386495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6f5a82f36904456" /><Relationship Type="http://schemas.openxmlformats.org/officeDocument/2006/relationships/notesMaster" Target="/ppt/notesMasters/notesMaster1.xml" Id="Rbb54650676fb4a8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535dd8148964b1d" /><Relationship Type="http://schemas.openxmlformats.org/officeDocument/2006/relationships/notesMaster" Target="/ppt/notesMasters/notesMaster1.xml" Id="R2ca12f6547114ba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22bbb87a79d46d6" /><Relationship Type="http://schemas.openxmlformats.org/officeDocument/2006/relationships/notesMaster" Target="/ppt/notesMasters/notesMaster1.xml" Id="Rdb3468e93464431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dd93a51b78c4176" /><Relationship Type="http://schemas.openxmlformats.org/officeDocument/2006/relationships/notesMaster" Target="/ppt/notesMasters/notesMaster1.xml" Id="R3b6039deda4044b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d4cdf43fca24ed1" /><Relationship Type="http://schemas.openxmlformats.org/officeDocument/2006/relationships/notesMaster" Target="/ppt/notesMasters/notesMaster1.xml" Id="Refba5395254d455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a4ee208a2164650" /><Relationship Type="http://schemas.openxmlformats.org/officeDocument/2006/relationships/notesMaster" Target="/ppt/notesMasters/notesMaster1.xml" Id="Radc5559c252f479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596f84eb63e4c56" /><Relationship Type="http://schemas.openxmlformats.org/officeDocument/2006/relationships/notesMaster" Target="/ppt/notesMasters/notesMaster1.xml" Id="Rbfde63efdc9f452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70b0fa7e53f4f6d" /><Relationship Type="http://schemas.openxmlformats.org/officeDocument/2006/relationships/notesMaster" Target="/ppt/notesMasters/notesMaster1.xml" Id="R4729666183a34cc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3829736356b4272" /><Relationship Type="http://schemas.openxmlformats.org/officeDocument/2006/relationships/notesMaster" Target="/ppt/notesMasters/notesMaster1.xml" Id="Rde2ee262b01742c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90611e6557e4ec4" /><Relationship Type="http://schemas.openxmlformats.org/officeDocument/2006/relationships/notesMaster" Target="/ppt/notesMasters/notesMaster1.xml" Id="Reae0ba7fe1494f7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8377625fd644475" /><Relationship Type="http://schemas.openxmlformats.org/officeDocument/2006/relationships/notesMaster" Target="/ppt/notesMasters/notesMaster1.xml" Id="R7e26447a78f2416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d5dc251fd644113" /><Relationship Type="http://schemas.openxmlformats.org/officeDocument/2006/relationships/notesMaster" Target="/ppt/notesMasters/notesMaster1.xml" Id="R622b9d23c73942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0:00–0:45. Welcome. This is our case study of using AI agents to operate advertising and landing pages. The practical goal is to shorten the time between learning and action. Plan: opening slides followed by the live demonstration and audience questions.</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0:45–2:00. The seminar is for small teams that want high impact. Frame Grok Bot as an advertising strategy and implementation team they can direct: campaign planning, ad management, landing-page publishing, and performance review. Explain that a small ministry team can coordinate this work through an agent connected to its actual tools. The human provides ministry direction, context, and decisions. Introduce the Zúme case study as the concrete example that follows. Small-team illustration generated for this seminar with the built-in image generation tool.</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2:00–3:00. Weekly sign-ups increased from 88 to 235, a 167.0% increase. Weekly spending fell 45.5%. Cost per sign-up fell 79.6%. Describe these as observed results during the work, not a controlled estimate of AI’s causal impact. These are account creations, not verified training starts or completions. Source: zume-ads-month-report-2026-10-05.pdf, page 1, supplied by presenter. Google Ads account 5758578507. Completed days through Oct 4, 2026. No new live account query was performed for these slides.</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3:00–4:00. Follow the two charts together. Use Sep 14 as the baseline because sign-up counting changed around that date. The supplied full chart includes an earlier $159.20 point that is not directly comparable. These charts use the report’s counted sign-up series and cost per counted sign-up. Source: zume-ads-month-report-2026-10-05.pdf, page 1, supplied by presenter. Google Ads account 5758578507. Completed days through Oct 4, 2026. No new live account query was performed for these slides.</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two parts of the session: first, show the Zúme case study and demonstrate what we are doing with the connected tools. Then explain how participants can set up the same kind of workflow for their own teams.</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four elements used in our advertising system: Grok Bot, Cursor, Ryze AI, and a publishing MCP for the landing-page site. These role descriptions summarize our workflow. Logo sources: Grok Bot installed application icon, /Applications/Grok Bot.app/Contents/Resources/icon.icns; https://cursor.com/marketing-static/icon-192x192-light.png ; https://www.get-ryze.ai/main-logo-sun-2.webp . Product references: https://x.ai/bot ; https://cursor.com ; https://www.get-ryze.ai . Publishing MCP uses the previously generated landing-page illustration, not a product logo.</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Orientation: spend about one minute on this progression. The 2025 and early-2026 descriptions are the presenter’s interpretation of industry momentum, not precise launch dates. Claude Code was already available before 2026. OpenClaw’s introduction was dated January 29. April refers to Codex expanding into broader work, not the initial desktop app launch. The April 16 changelog includes projectless research, writing, planning, analysis, browser and computer use. Grok Bot launched August 11 with Cursor plan access. Cursor announced its completed SpaceX acquisition August 14. Meta introduced Muse September 8. The presenter’s phrase about Claude coming is an outlook, with no future release date verified, so it is not shown as a dated milestone. Sources: https://www.anthropic.com/news/introducing-anthropic-labs ; https://openclaw.ai/blog ; https://learn.chatgpt.com/docs/changelog (April 16, 2026) ; https://x.ai/news/introducing-grok-bot ; https://prod.cursor.com/blog/joining-spacex ; https://about.fb.com/news/2026/09/introducing-muse-personal-ai-agent/ .</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after the session goal and switch to Grok Bot for a short demonstration of a concrete task. Show the request, the agent working with a connected tool, and the resulting output. Return to the tools introduction. Three robots created with the built-in image-generation tool in pencil and watercolor style.</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4:30–5:00. Start with the visitor journey across the top: ads lead to landing pages, then registrations. Ad accounts drive the ads. The landing-page site hosts the pages. Google Analytics tracks the whole funnel. The human sits below Grok Bot, directing and reviewing the work. Grok Bot connects straight upward through MCP to the landing-page site. Grok Bot reaches advertising accounts through Ryze AI, publishes landing pages through an MCP connection, and reads Google Analytics reports through Ryze AI. Ryze appears twice to keep the ad and analytics routes visually separate, but represents the same integration. Analytics read access does not by itself configure tracking. This diagram describes the presenter’s intended connected system, not a fresh verification of live account permissions. Sources: presenter instructions; https://www.get-ryze.ai/google-analytics-mcp ; https://www.get-ryze.ai/blog/connect-google-ads-meta-tiktok-ga4-search-console-shopify-claude-mcp .</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QR destination: https://zume.training/articles/prayer-walking-english . Published English landing record confirmed through Content MCP; public page returned HTTP 200 with the expected Prayer Walking title. The MCP service connects the agent to the website platform. The most important prerequisite was a publishing site connected to the AI agents so they could publish directly. As we developed and launched a new advertising campaign, we could publish its matching landing page immediately. We established reusable landing-page templates and gave the agents Zúme brand and messaging guidance: what to say, how to say it, and how the page should look. The agents populate these layouts with content specific to each ad, keeping the ad’s promise and the landing-page message aligned. Emphasize that this foundation enables the speed of the entire workflow.</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Ryze AI is the intermediary connecting the agent to advertising services, supporting campaign changes and performance reporting where the service and permissions allow. Services shown come from the presenter-supplied Ryze integrations screenshot: Google Ads, Meta Ads, LinkedIn Ads, OpenAI Ads, Microsoft Ads, TikTok Ads, Snapchat Ads, Reddit Ads, Pinterest Ads, and Thrad. The screenshot shows Google Ads and OpenAI Ads as connected; the other tiles offer Connect. The diagram illustrates available integrations, not a claim that all these accounts are connected or that every operation is supported.</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step is the data-collection foundation for knowing whether advertising is performing. Use Google Ads tracking, OpenAI Ads tracking, and website funnel events measured in Google Analytics. Review these sources together to understand campaign results and where visitors progress or drop out. Configure and verify the available conversion tracking for each advertising platform and the website events in Google Analytics. Do not imply that Google Analytics automatically receives all advertising-platform data or that every platform reports identical metrics. Retain the conceptual measurement illustration.</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4:30–5:00. Start with the visitor journey across the top: ads lead to landing pages, then registrations. Ad accounts drive the ads. The landing-page site hosts the pages. Google Analytics tracks the whole funnel. The human sits below Grok Bot, directing and reviewing the work. Grok Bot connects straight upward through MCP to the landing-page site. Grok Bot reaches advertising accounts through Ryze AI, publishes landing pages through an MCP connection, and reads Google Analytics reports through Ryze AI. Ryze appears twice to keep the ad and analytics routes visually separate, but represents the same integration. Analytics read access does not by itself configure tracking. This diagram describes the presenter’s intended connected system, not a fresh verification of live account permissions. Sources: presenter instructions; https://www.get-ryze.ai/google-analytics-mcp ; https://www.get-ryze.ai/blog/connect-google-ads-meta-tiktok-ga4-search-console-shopify-claude-mcp .</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how to train the bots as a progression of responsibility. First equip them with the tools, account access, reusable templates, brand guidance, and goals they need. Next assign recurring reports that include interpretation and recommended actions; review their reasoning and give feedback. Then gradually assign autonomous decisions within a defined scope, beginning with small decisions and widening their responsibility as their results demonstrate reliability. Human judgment sets goals and determines how much authority to delegate.</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Training stage: 01  Equip. Use the Zúme Ad Team to explain how this stage applies to Ad Bot, Brand Manager Bot, and Funnel Expert Bot.</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Training stage: 02  Assign reports + recommended actions. Use the Zúme Ad Team to explain how this stage applies to Ad Bot, Brand Manager Bot, and Funnel Expert Bot.</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Training stage: 03  Gradually delegate decisions. Use the Zúme Ad Team to explain how this stage applies to Ad Bot, Brand Manager Bot, and Funnel Expert Bot.</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Transition from the Zúme case study to the recommended approach for participants. Introduce how they can build this workflow for their own team: choose the tools, connect their publishing and advertising systems, establish measurement, and develop the bots through equipping, reports with recommended actions, and gradual delegation. Use the following section to explain the recommended setup.</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Recommended workflow diagram supplied by the presenter: ChatGPT Dot connects directly to ChatGPT Sites for landing pages, and through Ryze AI to ad accounts and Google Analytics. The human directs the agent. This is a proposed setup, not a verification of live integrations or available permissions.</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Walk through the proposed setup. Open ChatGPT and provide the starter prompt that will be supplied with the seminar; the prompt should establish a reusable landing-page site, design guidance, brand context, and templates supporting multiple pages. Have the agent open Google Analytics in the browser; the participant signs in and completes account/property setup as needed. Configure the sitewide Google tag and key events, then verify measurement on the published site. Next open Google Ads; the participant signs in and defines the desired conversion action. Configure its measurement using the appropriate Google tag destination, event setup, or Analytics import. A second duplicate base tag is not necessarily required, and a tag alone does not define a meaningful conversion. Verify the chosen conversion rather than treating installation alone as success. This is the presenter’s proposed participant workflow; no accounts or sites are created by this slide edit.</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Continue the proposed participant workflow: open Ryze AI, register or sign in, authorize the ad and analytics accounts, and complete the supported ChatGPT connection. The participant completes authentication and account authorization. Verify that the agent can read the intended accounts and determine which campaign changes its permissions support. Then establish a daily reporting task with a clear schedule, metrics, comparison period, and recommended actions. Review the reports, give feedback, and authorize changes. Expand autonomous decision making gradually within an explicit scope. This begins the operating rhythm of the connected advertising system; it is not a claim that every connection or scheduled task works automatically without setup.</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QR destination: https://zume-ad-team-guide.chrischasm.chatgpt.site . The companion site contains the six-stage participant workflow, copyable and downloadable prompts, the setup workbook PDF, the quickstart checklist PDF, and seminar slides. Invite participants to scan now and work through one stage at a time.</a:t>
            </a:r>
          </a:p>
          <a:p xmlns:a="http://schemas.openxmlformats.org/drawingml/2006/main">
            <a:r>
              <a:t/>
            </a:r>
          </a:p>
          <a:p xmlns:a="http://schemas.openxmlformats.org/drawingml/2006/main">
            <a:r>
              <a:t>Design reference: keeping-ai-consistent-with-illustrations-v26.pptx, supplied by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c8161a25cf1462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efcab82bf5440f" /><Relationship Type="http://schemas.openxmlformats.org/officeDocument/2006/relationships/slideLayout" Target="/ppt/slideLayouts/slideLayout1.xml" Id="R1bb3b808d2bd4e6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bb3b808d2bd4e6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fe6363044854985" /><Relationship Type="http://schemas.openxmlformats.org/officeDocument/2006/relationships/image" Target="/ppt/media/image.png" Id="Rf659e246945c4270" /><Relationship Type="http://schemas.openxmlformats.org/officeDocument/2006/relationships/notesSlide" Target="/ppt/notesSlides/notesSlide1.xml" Id="R75eaa823358443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a9286e9ef3c44a0" /><Relationship Type="http://schemas.openxmlformats.org/officeDocument/2006/relationships/image" Target="/ppt/media/image2.png" Id="Re99a0ff49d164ca7" /><Relationship Type="http://schemas.openxmlformats.org/officeDocument/2006/relationships/notesSlide" Target="/ppt/notesSlides/notesSlide2.xml" Id="Rf515121ef7ab4e3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058dae619a34c08" /><Relationship Type="http://schemas.openxmlformats.org/officeDocument/2006/relationships/notesSlide" Target="/ppt/notesSlides/notesSlide3.xml" Id="R50a13edf8aef4d2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bb113810dcf494c" /><Relationship Type="http://schemas.openxmlformats.org/officeDocument/2006/relationships/chart" Target="/ppt/slides/charts/chart1.xml" Id="R519d84c1a12d46b5" /><Relationship Type="http://schemas.openxmlformats.org/officeDocument/2006/relationships/chart" Target="/ppt/slides/charts/chart2.xml" Id="R9da47b7f763242db" /><Relationship Type="http://schemas.openxmlformats.org/officeDocument/2006/relationships/notesSlide" Target="/ppt/notesSlides/notesSlide4.xml" Id="R7a0cb545ec604b4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c52935b65c7441a" /><Relationship Type="http://schemas.openxmlformats.org/officeDocument/2006/relationships/notesSlide" Target="/ppt/notesSlides/notesSlide5.xml" Id="Rb21c2d37a51443c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228caeab0db4d96" /><Relationship Type="http://schemas.openxmlformats.org/officeDocument/2006/relationships/image" Target="/ppt/media/image3.png" Id="Rd83eb657cbd44b66" /><Relationship Type="http://schemas.openxmlformats.org/officeDocument/2006/relationships/image" Target="/ppt/media/image4.png" Id="R0ca12e06bda34409" /><Relationship Type="http://schemas.openxmlformats.org/officeDocument/2006/relationships/image" Target="/ppt/media/image5.png" Id="R25c86dd12a784075" /><Relationship Type="http://schemas.openxmlformats.org/officeDocument/2006/relationships/image" Target="/ppt/media/image6.png" Id="Rdc0e3dea6f864f5f" /><Relationship Type="http://schemas.openxmlformats.org/officeDocument/2006/relationships/notesSlide" Target="/ppt/notesSlides/notesSlide6.xml" Id="Re76c467ee9314b6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34bbb9046304411" /><Relationship Type="http://schemas.openxmlformats.org/officeDocument/2006/relationships/image" Target="/ppt/media/image7.png" Id="R49e0237c666d44a2" /><Relationship Type="http://schemas.openxmlformats.org/officeDocument/2006/relationships/notesSlide" Target="/ppt/notesSlides/notesSlide7.xml" Id="Rbf287754e527431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dd5247f843447d1" /><Relationship Type="http://schemas.openxmlformats.org/officeDocument/2006/relationships/image" Target="/ppt/media/image8.png" Id="R3766b82e93a44740" /><Relationship Type="http://schemas.openxmlformats.org/officeDocument/2006/relationships/notesSlide" Target="/ppt/notesSlides/notesSlide8.xml" Id="R750ff33e1a314c6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7b1c4a899a04f0e" /><Relationship Type="http://schemas.openxmlformats.org/officeDocument/2006/relationships/notesSlide" Target="/ppt/notesSlides/notesSlide9.xml" Id="R85f01b9b0cad412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4340f9d40314278" /><Relationship Type="http://schemas.openxmlformats.org/officeDocument/2006/relationships/image" Target="/ppt/media/image9.png" Id="R50b7542a63044e2c" /><Relationship Type="http://schemas.openxmlformats.org/officeDocument/2006/relationships/image" Target="/ppt/media/image10.png" Id="R3fc50bac1ce347eb" /><Relationship Type="http://schemas.openxmlformats.org/officeDocument/2006/relationships/notesSlide" Target="/ppt/notesSlides/notesSlide10.xml" Id="R2dba9fdbea11445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6e6e01d053f4f97" /><Relationship Type="http://schemas.openxmlformats.org/officeDocument/2006/relationships/notesSlide" Target="/ppt/notesSlides/notesSlide11.xml" Id="R8dae257bf991436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e79d3b48a24477a" /><Relationship Type="http://schemas.openxmlformats.org/officeDocument/2006/relationships/image" Target="/ppt/media/image11.png" Id="R64a8db216e2f46b0" /><Relationship Type="http://schemas.openxmlformats.org/officeDocument/2006/relationships/notesSlide" Target="/ppt/notesSlides/notesSlide12.xml" Id="R0c566f8c183644f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1cc15f929464b36" /><Relationship Type="http://schemas.openxmlformats.org/officeDocument/2006/relationships/notesSlide" Target="/ppt/notesSlides/notesSlide13.xml" Id="R5f1493ad54024bf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24edd50f9de44c5" /><Relationship Type="http://schemas.openxmlformats.org/officeDocument/2006/relationships/image" Target="/ppt/media/image12.png" Id="Rab1dbb1b16344734" /><Relationship Type="http://schemas.openxmlformats.org/officeDocument/2006/relationships/notesSlide" Target="/ppt/notesSlides/notesSlide14.xml" Id="R0253a17cf83942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0c3c92e58054227" /><Relationship Type="http://schemas.openxmlformats.org/officeDocument/2006/relationships/image" Target="/ppt/media/image8.png" Id="Rd53460d63ac54074" /><Relationship Type="http://schemas.openxmlformats.org/officeDocument/2006/relationships/notesSlide" Target="/ppt/notesSlides/notesSlide15.xml" Id="R19ad56f694284c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b7c973ab2d7409c" /><Relationship Type="http://schemas.openxmlformats.org/officeDocument/2006/relationships/image" Target="/ppt/media/image8.png" Id="R968c1b5f1dad4e39" /><Relationship Type="http://schemas.openxmlformats.org/officeDocument/2006/relationships/notesSlide" Target="/ppt/notesSlides/notesSlide16.xml" Id="R06ced5ec396749b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c0b513c6a8146d6" /><Relationship Type="http://schemas.openxmlformats.org/officeDocument/2006/relationships/image" Target="/ppt/media/image8.png" Id="R8d811ed38bcc4ce7" /><Relationship Type="http://schemas.openxmlformats.org/officeDocument/2006/relationships/notesSlide" Target="/ppt/notesSlides/notesSlide17.xml" Id="R76b8841cb6144c8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152f17381154473" /><Relationship Type="http://schemas.openxmlformats.org/officeDocument/2006/relationships/notesSlide" Target="/ppt/notesSlides/notesSlide18.xml" Id="R0d0b46100eb44c8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70ea2f7e4ad4a96" /><Relationship Type="http://schemas.openxmlformats.org/officeDocument/2006/relationships/notesSlide" Target="/ppt/notesSlides/notesSlide19.xml" Id="R645a30ee13364c7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46855f150fb4ece" /><Relationship Type="http://schemas.openxmlformats.org/officeDocument/2006/relationships/notesSlide" Target="/ppt/notesSlides/notesSlide20.xml" Id="Rd2012c138e024dc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6ac05c792c14d2b" /><Relationship Type="http://schemas.openxmlformats.org/officeDocument/2006/relationships/notesSlide" Target="/ppt/notesSlides/notesSlide21.xml" Id="R3eadd34665aa4d5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465a50edbaa4653" /><Relationship Type="http://schemas.openxmlformats.org/officeDocument/2006/relationships/image" Target="/ppt/media/image13.png" Id="R0cbaa06b076e484b" /><Relationship Type="http://schemas.openxmlformats.org/officeDocument/2006/relationships/image" Target="/ppt/media/image14.png" Id="R81217c9e745b4ee2" /><Relationship Type="http://schemas.openxmlformats.org/officeDocument/2006/relationships/image" Target="/ppt/media/image15.png" Id="Re954de2906664188" /><Relationship Type="http://schemas.openxmlformats.org/officeDocument/2006/relationships/notesSlide" Target="/ppt/notesSlides/notesSlide22.xml" Id="R0ff8cd46e5174ccb"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Sign-ups</c:v>
          </c:tx>
          <c:spPr>
            <a:solidFill xmlns:a="http://schemas.openxmlformats.org/drawingml/2006/main">
              <a:srgbClr val="27705E"/>
            </a:solidFill>
            <a:ln xmlns:a="http://schemas.openxmlformats.org/drawingml/2006/main" w="28575">
              <a:solidFill>
                <a:srgbClr val="27705E"/>
              </a:solidFill>
            </a:ln>
          </c:spPr>
          <c:cat>
            <c:strRef>
              <c:f>'Chart Data'!$A$2:$A$4</c:f>
              <c:strCache>
                <c:ptCount val="3"/>
                <c:pt idx="0">
                  <c:v>Sep 14–20</c:v>
                </c:pt>
                <c:pt idx="1">
                  <c:v>Sep 21–27</c:v>
                </c:pt>
                <c:pt idx="2">
                  <c:v>Sep 28–Oct 4</c:v>
                </c:pt>
              </c:strCache>
            </c:strRef>
          </c:cat>
          <c:val>
            <c:numRef>
              <c:f>'Chart Data'!$B$2:$B$4</c:f>
              <c:numCache>
                <c:formatCode>0</c:formatCode>
                <c:ptCount val="3"/>
                <c:pt idx="0">
                  <c:v>88</c:v>
                </c:pt>
                <c:pt idx="1">
                  <c:v>114</c:v>
                </c:pt>
                <c:pt idx="2">
                  <c:v>235</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27705E"/>
                  </a:solidFill>
                  <a:latin typeface="Helvetica Neue"/>
                  <a:ea typeface="Helvetica Neue"/>
                  <a:cs typeface="Helvetica Neue"/>
                </a:defRPr>
              </a:pPr>
            </a:p>
          </c:txPr>
          <c:dLblPos val="outEnd"/>
          <c:showLegendKey val="0"/>
          <c:showVal val="1"/>
          <c:showCatName val="0"/>
          <c:showSerName val="0"/>
          <c:showPercent val="0"/>
          <c:showBubbleSize val="0"/>
          <c:showLeaderLines val="0"/>
        </c:dLbls>
        <c:gapWidth val="95"/>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566660"/>
            </a:solidFill>
          </a:ln>
        </c:spPr>
        <c:txPr>
          <a:bodyPr xmlns:a="http://schemas.openxmlformats.org/drawingml/2006/main" anchorCtr="1"/>
          <a:lstStyle xmlns:a="http://schemas.openxmlformats.org/drawingml/2006/main"/>
          <a:p xmlns:a="http://schemas.openxmlformats.org/drawingml/2006/main">
            <a:pPr>
              <a:defRPr sz="1500">
                <a:solidFill>
                  <a:srgbClr val="566660"/>
                </a:solidFill>
                <a:latin typeface="Helvetica Neue"/>
                <a:ea typeface="Helvetica Neue"/>
                <a:cs typeface="Helvetica Neue"/>
              </a:defRPr>
            </a:pPr>
          </a:p>
        </c:txPr>
        <c:crossAx val="48672768"/>
      </c:catAx>
      <c:valAx>
        <c:axId val="48672768"/>
        <c:scaling>
          <c:orientation val="minMax"/>
          <c:max val="260"/>
          <c:min val="0"/>
        </c:scaling>
        <c:delete val="0"/>
        <c:axPos val="l"/>
        <c:majorGridlines>
          <c:spPr>
            <a:ln xmlns:a="http://schemas.openxmlformats.org/drawingml/2006/main" w="9525">
              <a:solidFill>
                <a:srgbClr val="CEE1D7"/>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66660"/>
                </a:solidFill>
                <a:latin typeface="Helvetica Neue"/>
                <a:ea typeface="Helvetica Neue"/>
                <a:cs typeface="Helvetica Neue"/>
              </a:defRPr>
            </a:pPr>
          </a:p>
        </c:txPr>
        <c:crossAx val="48650112"/>
        <c:crossBetween val="between"/>
      </c:valAx>
      <c:spPr>
        <a:solidFill xmlns:a="http://schemas.openxmlformats.org/drawingml/2006/main">
          <a:srgbClr val="F7F6F0"/>
        </a:solidFill>
      </c:spPr>
    </c:plotArea>
    <c:plotVisOnly val="1"/>
  </c:chart>
  <c:spPr>
    <a:solidFill xmlns:a="http://schemas.openxmlformats.org/drawingml/2006/main">
      <a:srgbClr val="F7F6F0"/>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lineChart>
        <c:grouping val="standard"/>
        <c:ser>
          <c:idx val="0"/>
          <c:order val="0"/>
          <c:tx>
            <c:v>USD per sign-up</c:v>
          </c:tx>
          <c:spPr>
            <a:solidFill xmlns:a="http://schemas.openxmlformats.org/drawingml/2006/main">
              <a:srgbClr val="27705E"/>
            </a:solidFill>
            <a:ln xmlns:a="http://schemas.openxmlformats.org/drawingml/2006/main" w="28575">
              <a:solidFill>
                <a:srgbClr val="27705E"/>
              </a:solidFill>
            </a:ln>
          </c:spPr>
          <c:marker>
            <c:symbol val="circle"/>
            <c:size val="8"/>
            <c:spPr>
              <a:solidFill xmlns:a="http://schemas.openxmlformats.org/drawingml/2006/main">
                <a:srgbClr val="27705E"/>
              </a:solidFill>
            </c:spPr>
          </c:marker>
          <c:cat>
            <c:strRef>
              <c:f>'Chart Data'!$A$2:$A$4</c:f>
              <c:strCache>
                <c:ptCount val="3"/>
                <c:pt idx="0">
                  <c:v>Sep 14–20</c:v>
                </c:pt>
                <c:pt idx="1">
                  <c:v>Sep 21–27</c:v>
                </c:pt>
                <c:pt idx="2">
                  <c:v>Sep 28–Oct 4</c:v>
                </c:pt>
              </c:strCache>
            </c:strRef>
          </c:cat>
          <c:val>
            <c:numRef>
              <c:f>'Chart Data'!$B$2:$B$4</c:f>
              <c:numCache>
                <c:formatCode>$0.00</c:formatCode>
                <c:ptCount val="3"/>
                <c:pt idx="0">
                  <c:v>9.99</c:v>
                </c:pt>
                <c:pt idx="1">
                  <c:v>5.59</c:v>
                </c:pt>
                <c:pt idx="2">
                  <c:v>2.04</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27705E"/>
                  </a:solidFill>
                  <a:latin typeface="Helvetica Neue"/>
                  <a:ea typeface="Helvetica Neue"/>
                  <a:cs typeface="Helvetica Neue"/>
                </a:defRPr>
              </a:pPr>
            </a:p>
          </c:txPr>
          <c:showLegendKey val="0"/>
          <c:showVal val="1"/>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566660"/>
            </a:solidFill>
          </a:ln>
        </c:spPr>
        <c:txPr>
          <a:bodyPr xmlns:a="http://schemas.openxmlformats.org/drawingml/2006/main" anchorCtr="1"/>
          <a:lstStyle xmlns:a="http://schemas.openxmlformats.org/drawingml/2006/main"/>
          <a:p xmlns:a="http://schemas.openxmlformats.org/drawingml/2006/main">
            <a:pPr>
              <a:defRPr sz="1500">
                <a:solidFill>
                  <a:srgbClr val="566660"/>
                </a:solidFill>
                <a:latin typeface="Helvetica Neue"/>
                <a:ea typeface="Helvetica Neue"/>
                <a:cs typeface="Helvetica Neue"/>
              </a:defRPr>
            </a:pPr>
          </a:p>
        </c:txPr>
        <c:crossAx val="48672768"/>
      </c:catAx>
      <c:valAx>
        <c:axId val="48672768"/>
        <c:scaling>
          <c:orientation val="minMax"/>
          <c:max val="12"/>
          <c:min val="0"/>
        </c:scaling>
        <c:delete val="0"/>
        <c:axPos val="l"/>
        <c:majorGridlines>
          <c:spPr>
            <a:ln xmlns:a="http://schemas.openxmlformats.org/drawingml/2006/main" w="9525">
              <a:solidFill>
                <a:srgbClr val="CEE1D7"/>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66660"/>
                </a:solidFill>
                <a:latin typeface="Helvetica Neue"/>
                <a:ea typeface="Helvetica Neue"/>
                <a:cs typeface="Helvetica Neue"/>
              </a:defRPr>
            </a:pPr>
          </a:p>
        </c:txPr>
        <c:crossAx val="48650112"/>
        <c:crossBetween val="between"/>
      </c:valAx>
      <c:spPr>
        <a:solidFill xmlns:a="http://schemas.openxmlformats.org/drawingml/2006/main">
          <a:srgbClr val="F7F6F0"/>
        </a:solidFill>
      </c:spPr>
    </c:plotArea>
    <c:plotVisOnly val="1"/>
  </c:chart>
  <c:spPr>
    <a:solidFill xmlns:a="http://schemas.openxmlformats.org/drawingml/2006/main">
      <a:srgbClr val="F7F6F0"/>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20332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B4B362D-2390-4E2D-8470-9C388BE648B6}"/>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CEE1D7"/>
                </a:solidFill>
                <a:latin typeface="Helvetica Neue"/>
                <a:ea typeface="Helvetica Neue"/>
                <a:cs typeface="Helvetica Neue"/>
              </a:defRPr>
            </a:pPr>
            <a:r>
              <a:rPr sz="1275" b="0">
                <a:solidFill>
                  <a:srgbClr val="CEE1D7"/>
                </a:solidFill>
                <a:latin typeface="Helvetica Neue"/>
                <a:ea typeface="Helvetica Neue"/>
                <a:cs typeface="Helvetica Neue"/>
              </a:rPr>
              <a:t>01</a:t>
            </a:r>
          </a:p>
        </p:txBody>
      </p:sp>
      <p:sp>
        <p:nvSpPr>
          <p:cNvPr id="2" name="">
            <a:extLst xmlns:a="http://schemas.openxmlformats.org/drawingml/2006/main">
              <a:ext uri="{FF2B5EF4-FFF2-40B4-BE49-F238E27FC236}">
                <a16:creationId xmlns:a16="http://schemas.microsoft.com/office/drawing/2014/main" id="{F470D380-5767-4795-A70C-BF5BAA5F5DEC}"/>
              </a:ext>
            </a:extLst>
          </p:cNvPr>
          <p:cNvSpPr>
            <a:spLocks xmlns:a="http://schemas.openxmlformats.org/drawingml/2006/main" noGrp="1"/>
          </p:cNvSpPr>
          <p:nvPr/>
        </p:nvSpPr>
        <p:spPr>
          <a:xfrm xmlns:a="http://schemas.openxmlformats.org/drawingml/2006/main">
            <a:off x="742950" y="1285875"/>
            <a:ext cx="106680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5100" b="1">
                <a:solidFill>
                  <a:srgbClr val="FFFFFF"/>
                </a:solidFill>
                <a:latin typeface="Helvetica Neue"/>
                <a:ea typeface="Helvetica Neue"/>
                <a:cs typeface="Helvetica Neue"/>
              </a:defRPr>
            </a:pPr>
            <a:r>
              <a:rPr sz="5100" b="1">
                <a:solidFill>
                  <a:srgbClr val="FFFFFF"/>
                </a:solidFill>
                <a:latin typeface="Helvetica Neue"/>
                <a:ea typeface="Helvetica Neue"/>
                <a:cs typeface="Helvetica Neue"/>
              </a:rPr>
              <a:t>Take Control of Your</a:t>
            </a:r>
          </a:p>
          <a:p xmlns:a="http://schemas.openxmlformats.org/drawingml/2006/main">
            <a:pPr>
              <a:buNone/>
              <a:defRPr sz="5100" b="1">
                <a:solidFill>
                  <a:srgbClr val="FFFFFF"/>
                </a:solidFill>
                <a:latin typeface="Helvetica Neue"/>
                <a:ea typeface="Helvetica Neue"/>
                <a:cs typeface="Helvetica Neue"/>
              </a:defRPr>
            </a:pPr>
            <a:r>
              <a:rPr sz="5100" b="1">
                <a:solidFill>
                  <a:srgbClr val="FFFFFF"/>
                </a:solidFill>
                <a:latin typeface="Helvetica Neue"/>
                <a:ea typeface="Helvetica Neue"/>
                <a:cs typeface="Helvetica Neue"/>
              </a:rPr>
              <a:t>Digital Outreach</a:t>
            </a:r>
          </a:p>
          <a:p xmlns:a="http://schemas.openxmlformats.org/drawingml/2006/main">
            <a:pPr>
              <a:buNone/>
              <a:defRPr sz="5100" b="1">
                <a:solidFill>
                  <a:srgbClr val="FFFFFF"/>
                </a:solidFill>
                <a:latin typeface="Helvetica Neue"/>
                <a:ea typeface="Helvetica Neue"/>
                <a:cs typeface="Helvetica Neue"/>
              </a:defRPr>
            </a:pPr>
            <a:r>
              <a:rPr sz="5100" b="1">
                <a:solidFill>
                  <a:srgbClr val="FFFFFF"/>
                </a:solidFill>
                <a:latin typeface="Helvetica Neue"/>
                <a:ea typeface="Helvetica Neue"/>
                <a:cs typeface="Helvetica Neue"/>
              </a:rPr>
              <a:t>with Grok Bot</a:t>
            </a:r>
          </a:p>
        </p:txBody>
      </p:sp>
      <p:sp>
        <p:nvSpPr>
          <p:cNvPr id="3" name="">
            <a:extLst xmlns:a="http://schemas.openxmlformats.org/drawingml/2006/main">
              <a:ext uri="{FF2B5EF4-FFF2-40B4-BE49-F238E27FC236}">
                <a16:creationId xmlns:a16="http://schemas.microsoft.com/office/drawing/2014/main" id="{120D67EA-8345-4BA6-B501-91B89376F059}"/>
              </a:ext>
            </a:extLst>
          </p:cNvPr>
          <p:cNvSpPr>
            <a:spLocks xmlns:a="http://schemas.openxmlformats.org/drawingml/2006/main" noGrp="1"/>
          </p:cNvSpPr>
          <p:nvPr/>
        </p:nvSpPr>
        <p:spPr>
          <a:xfrm xmlns:a="http://schemas.openxmlformats.org/drawingml/2006/main">
            <a:off x="0" y="5286375"/>
            <a:ext cx="12192000" cy="1571625"/>
          </a:xfrm>
          <a:prstGeom xmlns:a="http://schemas.openxmlformats.org/drawingml/2006/main" prst="rect">
            <a:avLst/>
          </a:prstGeom>
          <a:solidFill xmlns:a="http://schemas.openxmlformats.org/drawingml/2006/main">
            <a:srgbClr val="F7F6F0"/>
          </a:solidFill>
          <a:ln xmlns:a="http://schemas.openxmlformats.org/drawingml/2006/main" w="0">
            <a:noFill/>
          </a:ln>
        </p:spPr>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659e246945c4270"/>
          <a:stretch xmlns:a="http://schemas.openxmlformats.org/drawingml/2006/main"/>
        </p:blipFill>
        <p:spPr>
          <a:xfrm xmlns:a="http://schemas.openxmlformats.org/drawingml/2006/main">
            <a:off x="743520" y="5581650"/>
            <a:ext cx="3332610" cy="971550"/>
          </a:xfrm>
          <a:prstGeom xmlns:a="http://schemas.openxmlformats.org/drawingml/2006/main" prst="rect">
            <a:avLst/>
          </a:prstGeom>
        </p:spPr>
      </p:pic>
      <p:sp>
        <p:nvSpPr>
          <p:cNvPr id="7" name="The Zúme advertising case study">
            <a:extLst xmlns:a="http://schemas.openxmlformats.org/drawingml/2006/main">
              <a:ext uri="{FF2B5EF4-FFF2-40B4-BE49-F238E27FC236}">
                <a16:creationId xmlns:a16="http://schemas.microsoft.com/office/drawing/2014/main" id="{E52D320A-3EA2-4FCE-91F6-C0D2D036816D}"/>
              </a:ext>
            </a:extLst>
          </p:cNvPr>
          <p:cNvSpPr>
            <a:spLocks xmlns:a="http://schemas.openxmlformats.org/drawingml/2006/main" noGrp="1"/>
          </p:cNvSpPr>
          <p:nvPr/>
        </p:nvSpPr>
        <p:spPr>
          <a:xfrm xmlns:a="http://schemas.openxmlformats.org/drawingml/2006/main">
            <a:off x="742950" y="4333875"/>
            <a:ext cx="10668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CEE1D7"/>
                </a:solidFill>
                <a:latin typeface="Helvetica Neue"/>
                <a:ea typeface="Helvetica Neue"/>
                <a:cs typeface="Helvetica Neue"/>
              </a:defRPr>
            </a:pPr>
            <a:r>
              <a:rPr sz="2400" b="0">
                <a:solidFill>
                  <a:srgbClr val="CEE1D7"/>
                </a:solidFill>
                <a:latin typeface="Helvetica Neue"/>
                <a:ea typeface="Helvetica Neue"/>
                <a:cs typeface="Helvetica Neue"/>
              </a:rPr>
              <a:t>The Zúme advertising case study</a:t>
            </a:r>
          </a:p>
        </p:txBody>
      </p:sp>
    </p:spTree>
    <p:extLst>
      <p:ext uri="{BB962C8B-B14F-4D97-AF65-F5344CB8AC3E}">
        <p14:creationId xmlns:p14="http://schemas.microsoft.com/office/powerpoint/2010/main" val="245793382"/>
      </p:ext>
    </p:extLst>
  </p:cSld>
</p:sld>
</file>

<file path=ppt/slides/slide2.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7" name="Small teams. High impact">
            <a:extLst xmlns:a="http://schemas.openxmlformats.org/drawingml/2006/main">
              <a:ext uri="{FF2B5EF4-FFF2-40B4-BE49-F238E27FC236}">
                <a16:creationId xmlns:a16="http://schemas.microsoft.com/office/drawing/2014/main" id="{5AA18D87-20C2-413B-B269-EB1400C25440}"/>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Small teams. High impact</a:t>
            </a:r>
          </a:p>
        </p:txBody>
      </p:sp>
      <p:sp>
        <p:nvSpPr>
          <p:cNvPr id="2" name="02">
            <a:extLst xmlns:a="http://schemas.openxmlformats.org/drawingml/2006/main">
              <a:ext uri="{FF2B5EF4-FFF2-40B4-BE49-F238E27FC236}">
                <a16:creationId xmlns:a16="http://schemas.microsoft.com/office/drawing/2014/main" id="{66B718D3-7754-4F92-9A02-4C7516DE33A9}"/>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02</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99a0ff49d164ca7"/>
          <a:stretch xmlns:a="http://schemas.openxmlformats.org/drawingml/2006/main"/>
        </p:blipFill>
        <p:spPr>
          <a:xfrm xmlns:a="http://schemas.openxmlformats.org/drawingml/2006/main">
            <a:off x="7224713" y="3190875"/>
            <a:ext cx="4314825" cy="2876550"/>
          </a:xfrm>
          <a:prstGeom xmlns:a="http://schemas.openxmlformats.org/drawingml/2006/main" prst="rect">
            <a:avLst/>
          </a:prstGeom>
        </p:spPr>
      </p:pic>
      <p:sp>
        <p:nvSpPr>
          <p:cNvPr id="4" name="Grok Bot as your advertising&#10;strategy and implementation tea">
            <a:extLst xmlns:a="http://schemas.openxmlformats.org/drawingml/2006/main">
              <a:ext uri="{FF2B5EF4-FFF2-40B4-BE49-F238E27FC236}">
                <a16:creationId xmlns:a16="http://schemas.microsoft.com/office/drawing/2014/main" id="{B1879A61-6130-4F7C-9C20-7CF3C65A6DB2}"/>
              </a:ext>
            </a:extLst>
          </p:cNvPr>
          <p:cNvSpPr>
            <a:spLocks xmlns:a="http://schemas.openxmlformats.org/drawingml/2006/main" noGrp="1"/>
          </p:cNvSpPr>
          <p:nvPr/>
        </p:nvSpPr>
        <p:spPr>
          <a:xfrm xmlns:a="http://schemas.openxmlformats.org/drawingml/2006/main">
            <a:off x="714375" y="1724025"/>
            <a:ext cx="106680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75" b="1">
                <a:solidFill>
                  <a:srgbClr val="27705E"/>
                </a:solidFill>
                <a:latin typeface="Helvetica Neue"/>
                <a:ea typeface="Helvetica Neue"/>
                <a:cs typeface="Helvetica Neue"/>
              </a:defRPr>
            </a:pPr>
            <a:r>
              <a:rPr sz="3675" b="1">
                <a:solidFill>
                  <a:srgbClr val="27705E"/>
                </a:solidFill>
                <a:latin typeface="Helvetica Neue"/>
                <a:ea typeface="Helvetica Neue"/>
                <a:cs typeface="Helvetica Neue"/>
              </a:rPr>
              <a:t>Grok Bot as your advertising</a:t>
            </a:r>
          </a:p>
          <a:p xmlns:a="http://schemas.openxmlformats.org/drawingml/2006/main">
            <a:pPr>
              <a:defRPr sz="3675" b="1">
                <a:solidFill>
                  <a:srgbClr val="27705E"/>
                </a:solidFill>
                <a:latin typeface="Helvetica Neue"/>
                <a:ea typeface="Helvetica Neue"/>
                <a:cs typeface="Helvetica Neue"/>
              </a:defRPr>
            </a:pPr>
            <a:r>
              <a:rPr sz="3675" b="1">
                <a:solidFill>
                  <a:srgbClr val="27705E"/>
                </a:solidFill>
                <a:latin typeface="Helvetica Neue"/>
                <a:ea typeface="Helvetica Neue"/>
                <a:cs typeface="Helvetica Neue"/>
              </a:rPr>
              <a:t>strategy and implementation team.</a:t>
            </a:r>
          </a:p>
        </p:txBody>
      </p:sp>
      <p:sp>
        <p:nvSpPr>
          <p:cNvPr id="5" name="Campaign strategy, ad management,&#10;landing pages, and measure">
            <a:extLst xmlns:a="http://schemas.openxmlformats.org/drawingml/2006/main">
              <a:ext uri="{FF2B5EF4-FFF2-40B4-BE49-F238E27FC236}">
                <a16:creationId xmlns:a16="http://schemas.microsoft.com/office/drawing/2014/main" id="{13447A52-027C-4B8F-993C-16EF27DDD4F6}"/>
              </a:ext>
            </a:extLst>
          </p:cNvPr>
          <p:cNvSpPr>
            <a:spLocks xmlns:a="http://schemas.openxmlformats.org/drawingml/2006/main" noGrp="1"/>
          </p:cNvSpPr>
          <p:nvPr/>
        </p:nvSpPr>
        <p:spPr>
          <a:xfrm xmlns:a="http://schemas.openxmlformats.org/drawingml/2006/main">
            <a:off x="714375" y="3733800"/>
            <a:ext cx="6381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20332F"/>
                </a:solidFill>
                <a:latin typeface="Helvetica Neue"/>
                <a:ea typeface="Helvetica Neue"/>
                <a:cs typeface="Helvetica Neue"/>
              </a:defRPr>
            </a:pPr>
            <a:r>
              <a:rPr sz="2400" b="0">
                <a:solidFill>
                  <a:srgbClr val="20332F"/>
                </a:solidFill>
                <a:latin typeface="Helvetica Neue"/>
                <a:ea typeface="Helvetica Neue"/>
                <a:cs typeface="Helvetica Neue"/>
              </a:rPr>
              <a:t>Campaign strategy, ad management,</a:t>
            </a:r>
          </a:p>
          <a:p xmlns:a="http://schemas.openxmlformats.org/drawingml/2006/main">
            <a:pPr>
              <a:defRPr sz="2400" b="0">
                <a:solidFill>
                  <a:srgbClr val="20332F"/>
                </a:solidFill>
                <a:latin typeface="Helvetica Neue"/>
                <a:ea typeface="Helvetica Neue"/>
                <a:cs typeface="Helvetica Neue"/>
              </a:defRPr>
            </a:pPr>
            <a:r>
              <a:rPr sz="2400" b="0">
                <a:solidFill>
                  <a:srgbClr val="20332F"/>
                </a:solidFill>
                <a:latin typeface="Helvetica Neue"/>
                <a:ea typeface="Helvetica Neue"/>
                <a:cs typeface="Helvetica Neue"/>
              </a:rPr>
              <a:t>landing pages, and measurement.</a:t>
            </a:r>
          </a:p>
        </p:txBody>
      </p:sp>
      <p:sp>
        <p:nvSpPr>
          <p:cNvPr id="6" name="Your team sets the direction.">
            <a:extLst xmlns:a="http://schemas.openxmlformats.org/drawingml/2006/main">
              <a:ext uri="{FF2B5EF4-FFF2-40B4-BE49-F238E27FC236}">
                <a16:creationId xmlns:a16="http://schemas.microsoft.com/office/drawing/2014/main" id="{36B0CE82-FA39-4617-A5E3-213FBE5E682A}"/>
              </a:ext>
            </a:extLst>
          </p:cNvPr>
          <p:cNvSpPr>
            <a:spLocks xmlns:a="http://schemas.openxmlformats.org/drawingml/2006/main" noGrp="1"/>
          </p:cNvSpPr>
          <p:nvPr/>
        </p:nvSpPr>
        <p:spPr>
          <a:xfrm xmlns:a="http://schemas.openxmlformats.org/drawingml/2006/main">
            <a:off x="714375" y="5476875"/>
            <a:ext cx="6572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27705E"/>
                </a:solidFill>
                <a:latin typeface="Helvetica Neue"/>
                <a:ea typeface="Helvetica Neue"/>
                <a:cs typeface="Helvetica Neue"/>
              </a:defRPr>
            </a:pPr>
            <a:r>
              <a:rPr sz="2400" b="1">
                <a:solidFill>
                  <a:srgbClr val="27705E"/>
                </a:solidFill>
                <a:latin typeface="Helvetica Neue"/>
                <a:ea typeface="Helvetica Neue"/>
                <a:cs typeface="Helvetica Neue"/>
              </a:rPr>
              <a:t>Your team sets the direction.</a:t>
            </a:r>
          </a:p>
        </p:txBody>
      </p:sp>
    </p:spTree>
    <p:extLst>
      <p:ext uri="{BB962C8B-B14F-4D97-AF65-F5344CB8AC3E}">
        <p14:creationId xmlns:p14="http://schemas.microsoft.com/office/powerpoint/2010/main" val="1132744557"/>
      </p:ext>
    </p:extLst>
  </p:cSld>
</p:sld>
</file>

<file path=ppt/slides/slide3.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14" name="More sign-ups at a lower cost">
            <a:extLst xmlns:a="http://schemas.openxmlformats.org/drawingml/2006/main">
              <a:ext uri="{FF2B5EF4-FFF2-40B4-BE49-F238E27FC236}">
                <a16:creationId xmlns:a16="http://schemas.microsoft.com/office/drawing/2014/main" id="{7B0AC8E4-25B8-4227-BF8F-64413E0ACA59}"/>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More sign-ups at a lower cost</a:t>
            </a:r>
          </a:p>
        </p:txBody>
      </p:sp>
      <p:sp>
        <p:nvSpPr>
          <p:cNvPr id="2" name="03">
            <a:extLst xmlns:a="http://schemas.openxmlformats.org/drawingml/2006/main">
              <a:ext uri="{FF2B5EF4-FFF2-40B4-BE49-F238E27FC236}">
                <a16:creationId xmlns:a16="http://schemas.microsoft.com/office/drawing/2014/main" id="{6F49D1D9-D78F-4510-9EF4-6606159DB404}"/>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03</a:t>
            </a:r>
          </a:p>
        </p:txBody>
      </p:sp>
      <p:sp>
        <p:nvSpPr>
          <p:cNvPr id="3" name="Zúme Training Google Ads">
            <a:extLst xmlns:a="http://schemas.openxmlformats.org/drawingml/2006/main">
              <a:ext uri="{FF2B5EF4-FFF2-40B4-BE49-F238E27FC236}">
                <a16:creationId xmlns:a16="http://schemas.microsoft.com/office/drawing/2014/main" id="{4A63F2AA-95A2-400B-B44C-F83A732CC340}"/>
              </a:ext>
            </a:extLst>
          </p:cNvPr>
          <p:cNvSpPr>
            <a:spLocks xmlns:a="http://schemas.openxmlformats.org/drawingml/2006/main" noGrp="1"/>
          </p:cNvSpPr>
          <p:nvPr/>
        </p:nvSpPr>
        <p:spPr>
          <a:xfrm xmlns:a="http://schemas.openxmlformats.org/drawingml/2006/main">
            <a:off x="714375" y="1543050"/>
            <a:ext cx="1047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Zúme Training Google Ads</a:t>
            </a:r>
          </a:p>
        </p:txBody>
      </p:sp>
      <p:sp>
        <p:nvSpPr>
          <p:cNvPr id="4" name="+167%">
            <a:extLst xmlns:a="http://schemas.openxmlformats.org/drawingml/2006/main">
              <a:ext uri="{FF2B5EF4-FFF2-40B4-BE49-F238E27FC236}">
                <a16:creationId xmlns:a16="http://schemas.microsoft.com/office/drawing/2014/main" id="{E25171F9-34B3-4255-95CC-3684622410ED}"/>
              </a:ext>
            </a:extLst>
          </p:cNvPr>
          <p:cNvSpPr>
            <a:spLocks xmlns:a="http://schemas.openxmlformats.org/drawingml/2006/main" noGrp="1"/>
          </p:cNvSpPr>
          <p:nvPr/>
        </p:nvSpPr>
        <p:spPr>
          <a:xfrm xmlns:a="http://schemas.openxmlformats.org/drawingml/2006/main">
            <a:off x="714375" y="2495550"/>
            <a:ext cx="3476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300" b="1">
                <a:solidFill>
                  <a:srgbClr val="27705E"/>
                </a:solidFill>
                <a:latin typeface="Helvetica Neue"/>
                <a:ea typeface="Helvetica Neue"/>
                <a:cs typeface="Helvetica Neue"/>
              </a:defRPr>
            </a:pPr>
            <a:r>
              <a:rPr sz="6300" b="1">
                <a:solidFill>
                  <a:srgbClr val="27705E"/>
                </a:solidFill>
                <a:latin typeface="Helvetica Neue"/>
                <a:ea typeface="Helvetica Neue"/>
                <a:cs typeface="Helvetica Neue"/>
              </a:rPr>
              <a:t>+167%</a:t>
            </a:r>
          </a:p>
        </p:txBody>
      </p:sp>
      <p:sp>
        <p:nvSpPr>
          <p:cNvPr id="5" name="Recorded sign-ups">
            <a:extLst xmlns:a="http://schemas.openxmlformats.org/drawingml/2006/main">
              <a:ext uri="{FF2B5EF4-FFF2-40B4-BE49-F238E27FC236}">
                <a16:creationId xmlns:a16="http://schemas.microsoft.com/office/drawing/2014/main" id="{BDD8F887-9CD1-49F4-BE26-B70978BEAB51}"/>
              </a:ext>
            </a:extLst>
          </p:cNvPr>
          <p:cNvSpPr>
            <a:spLocks xmlns:a="http://schemas.openxmlformats.org/drawingml/2006/main" noGrp="1"/>
          </p:cNvSpPr>
          <p:nvPr/>
        </p:nvSpPr>
        <p:spPr>
          <a:xfrm xmlns:a="http://schemas.openxmlformats.org/drawingml/2006/main">
            <a:off x="714375" y="3714750"/>
            <a:ext cx="34766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0332F"/>
                </a:solidFill>
                <a:latin typeface="Helvetica Neue"/>
                <a:ea typeface="Helvetica Neue"/>
                <a:cs typeface="Helvetica Neue"/>
              </a:defRPr>
            </a:pPr>
            <a:r>
              <a:rPr sz="2325" b="1">
                <a:solidFill>
                  <a:srgbClr val="20332F"/>
                </a:solidFill>
                <a:latin typeface="Helvetica Neue"/>
                <a:ea typeface="Helvetica Neue"/>
                <a:cs typeface="Helvetica Neue"/>
              </a:rPr>
              <a:t>Recorded sign-ups</a:t>
            </a:r>
          </a:p>
        </p:txBody>
      </p:sp>
      <p:sp>
        <p:nvSpPr>
          <p:cNvPr id="6" name="88 to 235">
            <a:extLst xmlns:a="http://schemas.openxmlformats.org/drawingml/2006/main">
              <a:ext uri="{FF2B5EF4-FFF2-40B4-BE49-F238E27FC236}">
                <a16:creationId xmlns:a16="http://schemas.microsoft.com/office/drawing/2014/main" id="{2297BF25-0CE8-4AD5-956F-55503319C866}"/>
              </a:ext>
            </a:extLst>
          </p:cNvPr>
          <p:cNvSpPr>
            <a:spLocks xmlns:a="http://schemas.openxmlformats.org/drawingml/2006/main" noGrp="1"/>
          </p:cNvSpPr>
          <p:nvPr/>
        </p:nvSpPr>
        <p:spPr>
          <a:xfrm xmlns:a="http://schemas.openxmlformats.org/drawingml/2006/main">
            <a:off x="714375" y="4352925"/>
            <a:ext cx="34766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20332F"/>
                </a:solidFill>
                <a:latin typeface="Helvetica Neue"/>
                <a:ea typeface="Helvetica Neue"/>
                <a:cs typeface="Helvetica Neue"/>
              </a:defRPr>
            </a:pPr>
            <a:r>
              <a:rPr sz="2175" b="0">
                <a:solidFill>
                  <a:srgbClr val="20332F"/>
                </a:solidFill>
                <a:latin typeface="Helvetica Neue"/>
                <a:ea typeface="Helvetica Neue"/>
                <a:cs typeface="Helvetica Neue"/>
              </a:rPr>
              <a:t>88 to 235</a:t>
            </a:r>
          </a:p>
        </p:txBody>
      </p:sp>
      <p:sp>
        <p:nvSpPr>
          <p:cNvPr id="7" name="−80%">
            <a:extLst xmlns:a="http://schemas.openxmlformats.org/drawingml/2006/main">
              <a:ext uri="{FF2B5EF4-FFF2-40B4-BE49-F238E27FC236}">
                <a16:creationId xmlns:a16="http://schemas.microsoft.com/office/drawing/2014/main" id="{799BD447-B37F-47A3-90E2-E8FA14E316E7}"/>
              </a:ext>
            </a:extLst>
          </p:cNvPr>
          <p:cNvSpPr>
            <a:spLocks xmlns:a="http://schemas.openxmlformats.org/drawingml/2006/main" noGrp="1"/>
          </p:cNvSpPr>
          <p:nvPr/>
        </p:nvSpPr>
        <p:spPr>
          <a:xfrm xmlns:a="http://schemas.openxmlformats.org/drawingml/2006/main">
            <a:off x="4410075" y="2495550"/>
            <a:ext cx="3476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300" b="1">
                <a:solidFill>
                  <a:srgbClr val="27705E"/>
                </a:solidFill>
                <a:latin typeface="Helvetica Neue"/>
                <a:ea typeface="Helvetica Neue"/>
                <a:cs typeface="Helvetica Neue"/>
              </a:defRPr>
            </a:pPr>
            <a:r>
              <a:rPr sz="6300" b="1">
                <a:solidFill>
                  <a:srgbClr val="27705E"/>
                </a:solidFill>
                <a:latin typeface="Helvetica Neue"/>
                <a:ea typeface="Helvetica Neue"/>
                <a:cs typeface="Helvetica Neue"/>
              </a:rPr>
              <a:t>−80%</a:t>
            </a:r>
          </a:p>
        </p:txBody>
      </p:sp>
      <p:sp>
        <p:nvSpPr>
          <p:cNvPr id="8" name="Cost per sign-up">
            <a:extLst xmlns:a="http://schemas.openxmlformats.org/drawingml/2006/main">
              <a:ext uri="{FF2B5EF4-FFF2-40B4-BE49-F238E27FC236}">
                <a16:creationId xmlns:a16="http://schemas.microsoft.com/office/drawing/2014/main" id="{F96C1B68-2D25-4AB2-B967-75E27E14DA1C}"/>
              </a:ext>
            </a:extLst>
          </p:cNvPr>
          <p:cNvSpPr>
            <a:spLocks xmlns:a="http://schemas.openxmlformats.org/drawingml/2006/main" noGrp="1"/>
          </p:cNvSpPr>
          <p:nvPr/>
        </p:nvSpPr>
        <p:spPr>
          <a:xfrm xmlns:a="http://schemas.openxmlformats.org/drawingml/2006/main">
            <a:off x="4410075" y="3714750"/>
            <a:ext cx="34766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0332F"/>
                </a:solidFill>
                <a:latin typeface="Helvetica Neue"/>
                <a:ea typeface="Helvetica Neue"/>
                <a:cs typeface="Helvetica Neue"/>
              </a:defRPr>
            </a:pPr>
            <a:r>
              <a:rPr sz="2325" b="1">
                <a:solidFill>
                  <a:srgbClr val="20332F"/>
                </a:solidFill>
                <a:latin typeface="Helvetica Neue"/>
                <a:ea typeface="Helvetica Neue"/>
                <a:cs typeface="Helvetica Neue"/>
              </a:rPr>
              <a:t>Cost per sign-up</a:t>
            </a:r>
          </a:p>
        </p:txBody>
      </p:sp>
      <p:sp>
        <p:nvSpPr>
          <p:cNvPr id="9" name="$9.99 to $2.04">
            <a:extLst xmlns:a="http://schemas.openxmlformats.org/drawingml/2006/main">
              <a:ext uri="{FF2B5EF4-FFF2-40B4-BE49-F238E27FC236}">
                <a16:creationId xmlns:a16="http://schemas.microsoft.com/office/drawing/2014/main" id="{0D2CA574-47C8-4AA2-BCE8-3A11C2A937F1}"/>
              </a:ext>
            </a:extLst>
          </p:cNvPr>
          <p:cNvSpPr>
            <a:spLocks xmlns:a="http://schemas.openxmlformats.org/drawingml/2006/main" noGrp="1"/>
          </p:cNvSpPr>
          <p:nvPr/>
        </p:nvSpPr>
        <p:spPr>
          <a:xfrm xmlns:a="http://schemas.openxmlformats.org/drawingml/2006/main">
            <a:off x="4410075" y="4352925"/>
            <a:ext cx="34766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20332F"/>
                </a:solidFill>
                <a:latin typeface="Helvetica Neue"/>
                <a:ea typeface="Helvetica Neue"/>
                <a:cs typeface="Helvetica Neue"/>
              </a:defRPr>
            </a:pPr>
            <a:r>
              <a:rPr sz="2175" b="0">
                <a:solidFill>
                  <a:srgbClr val="20332F"/>
                </a:solidFill>
                <a:latin typeface="Helvetica Neue"/>
                <a:ea typeface="Helvetica Neue"/>
                <a:cs typeface="Helvetica Neue"/>
              </a:rPr>
              <a:t>$9.99 to $2.04</a:t>
            </a:r>
          </a:p>
        </p:txBody>
      </p:sp>
      <p:sp>
        <p:nvSpPr>
          <p:cNvPr id="10" name="−46%">
            <a:extLst xmlns:a="http://schemas.openxmlformats.org/drawingml/2006/main">
              <a:ext uri="{FF2B5EF4-FFF2-40B4-BE49-F238E27FC236}">
                <a16:creationId xmlns:a16="http://schemas.microsoft.com/office/drawing/2014/main" id="{84E3E903-3C6F-402C-BFA4-30C92D597AD9}"/>
              </a:ext>
            </a:extLst>
          </p:cNvPr>
          <p:cNvSpPr>
            <a:spLocks xmlns:a="http://schemas.openxmlformats.org/drawingml/2006/main" noGrp="1"/>
          </p:cNvSpPr>
          <p:nvPr/>
        </p:nvSpPr>
        <p:spPr>
          <a:xfrm xmlns:a="http://schemas.openxmlformats.org/drawingml/2006/main">
            <a:off x="8105775" y="2495550"/>
            <a:ext cx="3476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300" b="1">
                <a:solidFill>
                  <a:srgbClr val="27705E"/>
                </a:solidFill>
                <a:latin typeface="Helvetica Neue"/>
                <a:ea typeface="Helvetica Neue"/>
                <a:cs typeface="Helvetica Neue"/>
              </a:defRPr>
            </a:pPr>
            <a:r>
              <a:rPr sz="6300" b="1">
                <a:solidFill>
                  <a:srgbClr val="27705E"/>
                </a:solidFill>
                <a:latin typeface="Helvetica Neue"/>
                <a:ea typeface="Helvetica Neue"/>
                <a:cs typeface="Helvetica Neue"/>
              </a:rPr>
              <a:t>−46%</a:t>
            </a:r>
          </a:p>
        </p:txBody>
      </p:sp>
      <p:sp>
        <p:nvSpPr>
          <p:cNvPr id="11" name="Weekly spend">
            <a:extLst xmlns:a="http://schemas.openxmlformats.org/drawingml/2006/main">
              <a:ext uri="{FF2B5EF4-FFF2-40B4-BE49-F238E27FC236}">
                <a16:creationId xmlns:a16="http://schemas.microsoft.com/office/drawing/2014/main" id="{7999B0A0-C7E7-45CB-A56A-7D529352C95E}"/>
              </a:ext>
            </a:extLst>
          </p:cNvPr>
          <p:cNvSpPr>
            <a:spLocks xmlns:a="http://schemas.openxmlformats.org/drawingml/2006/main" noGrp="1"/>
          </p:cNvSpPr>
          <p:nvPr/>
        </p:nvSpPr>
        <p:spPr>
          <a:xfrm xmlns:a="http://schemas.openxmlformats.org/drawingml/2006/main">
            <a:off x="8105775" y="3714750"/>
            <a:ext cx="34766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0332F"/>
                </a:solidFill>
                <a:latin typeface="Helvetica Neue"/>
                <a:ea typeface="Helvetica Neue"/>
                <a:cs typeface="Helvetica Neue"/>
              </a:defRPr>
            </a:pPr>
            <a:r>
              <a:rPr sz="2325" b="1">
                <a:solidFill>
                  <a:srgbClr val="20332F"/>
                </a:solidFill>
                <a:latin typeface="Helvetica Neue"/>
                <a:ea typeface="Helvetica Neue"/>
                <a:cs typeface="Helvetica Neue"/>
              </a:rPr>
              <a:t>Weekly spend</a:t>
            </a:r>
          </a:p>
        </p:txBody>
      </p:sp>
      <p:sp>
        <p:nvSpPr>
          <p:cNvPr id="12" name="$879.32 to $479.07">
            <a:extLst xmlns:a="http://schemas.openxmlformats.org/drawingml/2006/main">
              <a:ext uri="{FF2B5EF4-FFF2-40B4-BE49-F238E27FC236}">
                <a16:creationId xmlns:a16="http://schemas.microsoft.com/office/drawing/2014/main" id="{031D58A4-A753-41F7-8463-6F14D4CAC180}"/>
              </a:ext>
            </a:extLst>
          </p:cNvPr>
          <p:cNvSpPr>
            <a:spLocks xmlns:a="http://schemas.openxmlformats.org/drawingml/2006/main" noGrp="1"/>
          </p:cNvSpPr>
          <p:nvPr/>
        </p:nvSpPr>
        <p:spPr>
          <a:xfrm xmlns:a="http://schemas.openxmlformats.org/drawingml/2006/main">
            <a:off x="8105775" y="4352925"/>
            <a:ext cx="34766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20332F"/>
                </a:solidFill>
                <a:latin typeface="Helvetica Neue"/>
                <a:ea typeface="Helvetica Neue"/>
                <a:cs typeface="Helvetica Neue"/>
              </a:defRPr>
            </a:pPr>
            <a:r>
              <a:rPr sz="2175" b="0">
                <a:solidFill>
                  <a:srgbClr val="20332F"/>
                </a:solidFill>
                <a:latin typeface="Helvetica Neue"/>
                <a:ea typeface="Helvetica Neue"/>
                <a:cs typeface="Helvetica Neue"/>
              </a:rPr>
              <a:t>$879.32 to $479.07</a:t>
            </a:r>
          </a:p>
        </p:txBody>
      </p:sp>
      <p:sp>
        <p:nvSpPr>
          <p:cNvPr id="13" name="Sep 14–20 vs Sep 28–Oct 4, 2026. Sign-up = Google Ads-attrib">
            <a:extLst xmlns:a="http://schemas.openxmlformats.org/drawingml/2006/main">
              <a:ext uri="{FF2B5EF4-FFF2-40B4-BE49-F238E27FC236}">
                <a16:creationId xmlns:a16="http://schemas.microsoft.com/office/drawing/2014/main" id="{C81AD0C7-776B-4B6E-9B79-AC10F0AC8FA0}"/>
              </a:ext>
            </a:extLst>
          </p:cNvPr>
          <p:cNvSpPr>
            <a:spLocks xmlns:a="http://schemas.openxmlformats.org/drawingml/2006/main" noGrp="1"/>
          </p:cNvSpPr>
          <p:nvPr/>
        </p:nvSpPr>
        <p:spPr>
          <a:xfrm xmlns:a="http://schemas.openxmlformats.org/drawingml/2006/main">
            <a:off x="714375" y="5915025"/>
            <a:ext cx="10287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Sep 14–20 vs Sep 28–Oct 4, 2026. Sign-up = Google Ads-attributed account creation.</a:t>
            </a:r>
          </a:p>
        </p:txBody>
      </p:sp>
    </p:spTree>
    <p:extLst>
      <p:ext uri="{BB962C8B-B14F-4D97-AF65-F5344CB8AC3E}">
        <p14:creationId xmlns:p14="http://schemas.microsoft.com/office/powerpoint/2010/main" val="1132744557"/>
      </p:ext>
    </p:extLst>
  </p:cSld>
</p:sld>
</file>

<file path=ppt/slides/slide4.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8" name="Three weeks of improving results">
            <a:extLst xmlns:a="http://schemas.openxmlformats.org/drawingml/2006/main">
              <a:ext uri="{FF2B5EF4-FFF2-40B4-BE49-F238E27FC236}">
                <a16:creationId xmlns:a16="http://schemas.microsoft.com/office/drawing/2014/main" id="{85C6B031-9E55-4679-8960-8B5D84F7B30B}"/>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Three weeks of improving results</a:t>
            </a:r>
          </a:p>
        </p:txBody>
      </p:sp>
      <p:sp>
        <p:nvSpPr>
          <p:cNvPr id="2" name="04">
            <a:extLst xmlns:a="http://schemas.openxmlformats.org/drawingml/2006/main">
              <a:ext uri="{FF2B5EF4-FFF2-40B4-BE49-F238E27FC236}">
                <a16:creationId xmlns:a16="http://schemas.microsoft.com/office/drawing/2014/main" id="{34119ADA-88E9-4A6F-A1D0-1A6916DA4EAE}"/>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04</a:t>
            </a:r>
          </a:p>
        </p:txBody>
      </p:sp>
      <p:sp>
        <p:nvSpPr>
          <p:cNvPr id="3" name="Recorded sign-ups">
            <a:extLst xmlns:a="http://schemas.openxmlformats.org/drawingml/2006/main">
              <a:ext uri="{FF2B5EF4-FFF2-40B4-BE49-F238E27FC236}">
                <a16:creationId xmlns:a16="http://schemas.microsoft.com/office/drawing/2014/main" id="{18DFAB89-2AAA-4356-8BF4-CEDBF9ED6E5D}"/>
              </a:ext>
            </a:extLst>
          </p:cNvPr>
          <p:cNvSpPr>
            <a:spLocks xmlns:a="http://schemas.openxmlformats.org/drawingml/2006/main" noGrp="1"/>
          </p:cNvSpPr>
          <p:nvPr/>
        </p:nvSpPr>
        <p:spPr>
          <a:xfrm xmlns:a="http://schemas.openxmlformats.org/drawingml/2006/main">
            <a:off x="714375" y="1571625"/>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Recorded sign-ups</a:t>
            </a:r>
          </a:p>
        </p:txBody>
      </p:sp>
      <p:sp>
        <p:nvSpPr>
          <p:cNvPr id="4" name="Cost per sign-up (USD)">
            <a:extLst xmlns:a="http://schemas.openxmlformats.org/drawingml/2006/main">
              <a:ext uri="{FF2B5EF4-FFF2-40B4-BE49-F238E27FC236}">
                <a16:creationId xmlns:a16="http://schemas.microsoft.com/office/drawing/2014/main" id="{3658696F-3D2D-4C37-B572-ABBC0188989F}"/>
              </a:ext>
            </a:extLst>
          </p:cNvPr>
          <p:cNvSpPr>
            <a:spLocks xmlns:a="http://schemas.openxmlformats.org/drawingml/2006/main" noGrp="1"/>
          </p:cNvSpPr>
          <p:nvPr/>
        </p:nvSpPr>
        <p:spPr>
          <a:xfrm xmlns:a="http://schemas.openxmlformats.org/drawingml/2006/main">
            <a:off x="6429375" y="1571625"/>
            <a:ext cx="5048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Cost per sign-up (USD)</a:t>
            </a:r>
          </a:p>
        </p:txBody>
      </p:sp>
      <p:graphicFrame>
        <p:nvGraphicFramePr>
          <p:cNvPr id="12" name="Chart"/>
          <p:cNvGraphicFramePr/>
          <p:nvPr/>
        </p:nvGraphicFramePr>
        <p:xfrm>
          <a:off xmlns:a="http://schemas.openxmlformats.org/drawingml/2006/main" x="714375" y="2143125"/>
          <a:ext xmlns:a="http://schemas.openxmlformats.org/drawingml/2006/main" cx="4953000" cy="3286125"/>
        </p:xfrm>
        <a:graphic xmlns:a="http://schemas.openxmlformats.org/drawingml/2006/main">
          <a:graphicData uri="http://schemas.openxmlformats.org/drawingml/2006/chart">
            <c:chart xmlns:r="http://schemas.openxmlformats.org/officeDocument/2006/relationships" xmlns:c="http://schemas.openxmlformats.org/drawingml/2006/chart" r:id="R519d84c1a12d46b5"/>
          </a:graphicData>
        </a:graphic>
      </p:graphicFrame>
      <p:graphicFrame>
        <p:nvGraphicFramePr>
          <p:cNvPr id="13" name="Chart"/>
          <p:cNvGraphicFramePr/>
          <p:nvPr/>
        </p:nvGraphicFramePr>
        <p:xfrm>
          <a:off xmlns:a="http://schemas.openxmlformats.org/drawingml/2006/main" x="6429375" y="2143125"/>
          <a:ext xmlns:a="http://schemas.openxmlformats.org/drawingml/2006/main" cx="4953000" cy="3286125"/>
        </p:xfrm>
        <a:graphic xmlns:a="http://schemas.openxmlformats.org/drawingml/2006/main">
          <a:graphicData uri="http://schemas.openxmlformats.org/drawingml/2006/chart">
            <c:chart xmlns:r="http://schemas.openxmlformats.org/officeDocument/2006/relationships" xmlns:c="http://schemas.openxmlformats.org/drawingml/2006/chart" r:id="R9da47b7f763242db"/>
          </a:graphicData>
        </a:graphic>
      </p:graphicFrame>
      <p:sp>
        <p:nvSpPr>
          <p:cNvPr id="7" name="Completed weeks in 2026. Source: Zúme Google Ads report, Oct">
            <a:extLst xmlns:a="http://schemas.openxmlformats.org/drawingml/2006/main">
              <a:ext uri="{FF2B5EF4-FFF2-40B4-BE49-F238E27FC236}">
                <a16:creationId xmlns:a16="http://schemas.microsoft.com/office/drawing/2014/main" id="{D5EF7241-371E-4E90-93AD-EFC9EFC2AB7E}"/>
              </a:ext>
            </a:extLst>
          </p:cNvPr>
          <p:cNvSpPr>
            <a:spLocks xmlns:a="http://schemas.openxmlformats.org/drawingml/2006/main" noGrp="1"/>
          </p:cNvSpPr>
          <p:nvPr/>
        </p:nvSpPr>
        <p:spPr>
          <a:xfrm xmlns:a="http://schemas.openxmlformats.org/drawingml/2006/main">
            <a:off x="714375" y="5915025"/>
            <a:ext cx="10287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Completed weeks in 2026. Source: Zúme Google Ads report, Oct 5.</a:t>
            </a:r>
          </a:p>
        </p:txBody>
      </p:sp>
    </p:spTree>
    <p:extLst>
      <p:ext uri="{BB962C8B-B14F-4D97-AF65-F5344CB8AC3E}">
        <p14:creationId xmlns:p14="http://schemas.microsoft.com/office/powerpoint/2010/main" val="1132744557"/>
      </p:ext>
    </p:extLst>
  </p:cSld>
</p:sld>
</file>

<file path=ppt/slides/slide5.xml><?xml version="1.0" encoding="utf-8"?>
<p:sld xmlns:p="http://schemas.openxmlformats.org/presentationml/2006/main">
  <p:cSld>
    <p:bg>
      <p:bgPr>
        <a:solidFill xmlns:a="http://schemas.openxmlformats.org/drawingml/2006/main">
          <a:srgbClr val="20332F"/>
        </a:solidFill>
      </p:bgPr>
    </p:bg>
    <p:spTree>
      <p:nvGrpSpPr>
        <p:cNvPr id="1" name=""/>
        <p:cNvGrpSpPr/>
        <p:nvPr/>
      </p:nvGrpSpPr>
      <p:grpSpPr>
        <a:xfrm xmlns:a="http://schemas.openxmlformats.org/drawingml/2006/main"/>
      </p:grpSpPr>
      <p:sp>
        <p:nvSpPr>
          <p:cNvPr id="6" name="Session goal">
            <a:extLst xmlns:a="http://schemas.openxmlformats.org/drawingml/2006/main">
              <a:ext uri="{FF2B5EF4-FFF2-40B4-BE49-F238E27FC236}">
                <a16:creationId xmlns:a16="http://schemas.microsoft.com/office/drawing/2014/main" id="{0B293620-719F-434A-A7A4-39E7DCAAD1BF}"/>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Session goal</a:t>
            </a:r>
          </a:p>
        </p:txBody>
      </p:sp>
      <p:sp>
        <p:nvSpPr>
          <p:cNvPr id="2" name="05">
            <a:extLst xmlns:a="http://schemas.openxmlformats.org/drawingml/2006/main">
              <a:ext uri="{FF2B5EF4-FFF2-40B4-BE49-F238E27FC236}">
                <a16:creationId xmlns:a16="http://schemas.microsoft.com/office/drawing/2014/main" id="{A69E0441-0CF7-49C6-BF83-682306620AFF}"/>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CEE1D7"/>
                </a:solidFill>
                <a:latin typeface="Helvetica Neue"/>
                <a:ea typeface="Helvetica Neue"/>
                <a:cs typeface="Helvetica Neue"/>
              </a:defRPr>
            </a:pPr>
            <a:r>
              <a:rPr sz="1275" b="0">
                <a:solidFill>
                  <a:srgbClr val="CEE1D7"/>
                </a:solidFill>
                <a:latin typeface="Helvetica Neue"/>
                <a:ea typeface="Helvetica Neue"/>
                <a:cs typeface="Helvetica Neue"/>
              </a:rPr>
              <a:t>05</a:t>
            </a:r>
          </a:p>
        </p:txBody>
      </p:sp>
      <p:sp>
        <p:nvSpPr>
          <p:cNvPr id="3" name="See what we’re doing.&#10;Learn how you can do it.">
            <a:extLst xmlns:a="http://schemas.openxmlformats.org/drawingml/2006/main">
              <a:ext uri="{FF2B5EF4-FFF2-40B4-BE49-F238E27FC236}">
                <a16:creationId xmlns:a16="http://schemas.microsoft.com/office/drawing/2014/main" id="{C5716C08-F41B-42FF-89D2-6C049BC770DA}"/>
              </a:ext>
            </a:extLst>
          </p:cNvPr>
          <p:cNvSpPr>
            <a:spLocks xmlns:a="http://schemas.openxmlformats.org/drawingml/2006/main" noGrp="1"/>
          </p:cNvSpPr>
          <p:nvPr/>
        </p:nvSpPr>
        <p:spPr>
          <a:xfrm xmlns:a="http://schemas.openxmlformats.org/drawingml/2006/main">
            <a:off x="714375" y="1790700"/>
            <a:ext cx="10668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500" b="1">
                <a:solidFill>
                  <a:srgbClr val="FFFFFF"/>
                </a:solidFill>
                <a:latin typeface="Helvetica Neue"/>
                <a:ea typeface="Helvetica Neue"/>
                <a:cs typeface="Helvetica Neue"/>
              </a:defRPr>
            </a:pPr>
            <a:r>
              <a:rPr sz="4500" b="1">
                <a:solidFill>
                  <a:srgbClr val="FFFFFF"/>
                </a:solidFill>
                <a:latin typeface="Helvetica Neue"/>
                <a:ea typeface="Helvetica Neue"/>
                <a:cs typeface="Helvetica Neue"/>
              </a:rPr>
              <a:t>See what we’re doing.</a:t>
            </a:r>
          </a:p>
          <a:p xmlns:a="http://schemas.openxmlformats.org/drawingml/2006/main">
            <a:pPr>
              <a:defRPr sz="4500" b="1">
                <a:solidFill>
                  <a:srgbClr val="FFFFFF"/>
                </a:solidFill>
                <a:latin typeface="Helvetica Neue"/>
                <a:ea typeface="Helvetica Neue"/>
                <a:cs typeface="Helvetica Neue"/>
              </a:defRPr>
            </a:pPr>
            <a:r>
              <a:rPr sz="4500" b="1">
                <a:solidFill>
                  <a:srgbClr val="FFFFFF"/>
                </a:solidFill>
                <a:latin typeface="Helvetica Neue"/>
                <a:ea typeface="Helvetica Neue"/>
                <a:cs typeface="Helvetica Neue"/>
              </a:rPr>
              <a:t>Learn how you can do it.</a:t>
            </a:r>
          </a:p>
        </p:txBody>
      </p:sp>
      <p:sp>
        <p:nvSpPr>
          <p:cNvPr id="4" name="01   Walk through the Zúme case study">
            <a:extLst xmlns:a="http://schemas.openxmlformats.org/drawingml/2006/main">
              <a:ext uri="{FF2B5EF4-FFF2-40B4-BE49-F238E27FC236}">
                <a16:creationId xmlns:a16="http://schemas.microsoft.com/office/drawing/2014/main" id="{1FB4637F-7CDA-48CF-9CEA-B784308ED3C3}"/>
              </a:ext>
            </a:extLst>
          </p:cNvPr>
          <p:cNvSpPr>
            <a:spLocks xmlns:a="http://schemas.openxmlformats.org/drawingml/2006/main" noGrp="1"/>
          </p:cNvSpPr>
          <p:nvPr/>
        </p:nvSpPr>
        <p:spPr>
          <a:xfrm xmlns:a="http://schemas.openxmlformats.org/drawingml/2006/main">
            <a:off x="714375" y="4057650"/>
            <a:ext cx="1057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0">
                <a:solidFill>
                  <a:srgbClr val="CEE1D7"/>
                </a:solidFill>
                <a:latin typeface="Helvetica Neue"/>
                <a:ea typeface="Helvetica Neue"/>
                <a:cs typeface="Helvetica Neue"/>
              </a:defRPr>
            </a:pPr>
            <a:r>
              <a:rPr sz="2700" b="0">
                <a:solidFill>
                  <a:srgbClr val="CEE1D7"/>
                </a:solidFill>
                <a:latin typeface="Helvetica Neue"/>
                <a:ea typeface="Helvetica Neue"/>
                <a:cs typeface="Helvetica Neue"/>
              </a:rPr>
              <a:t>01   Walk through the Zúme case study</a:t>
            </a:r>
          </a:p>
        </p:txBody>
      </p:sp>
      <p:sp>
        <p:nvSpPr>
          <p:cNvPr id="5" name="02   Build this workflow for your team">
            <a:extLst xmlns:a="http://schemas.openxmlformats.org/drawingml/2006/main">
              <a:ext uri="{FF2B5EF4-FFF2-40B4-BE49-F238E27FC236}">
                <a16:creationId xmlns:a16="http://schemas.microsoft.com/office/drawing/2014/main" id="{601B77E7-8C9D-4546-8FFB-72CE55F58A1E}"/>
              </a:ext>
            </a:extLst>
          </p:cNvPr>
          <p:cNvSpPr>
            <a:spLocks xmlns:a="http://schemas.openxmlformats.org/drawingml/2006/main" noGrp="1"/>
          </p:cNvSpPr>
          <p:nvPr/>
        </p:nvSpPr>
        <p:spPr>
          <a:xfrm xmlns:a="http://schemas.openxmlformats.org/drawingml/2006/main">
            <a:off x="714375" y="4895850"/>
            <a:ext cx="105727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0">
                <a:solidFill>
                  <a:srgbClr val="CEE1D7"/>
                </a:solidFill>
                <a:latin typeface="Helvetica Neue"/>
                <a:ea typeface="Helvetica Neue"/>
                <a:cs typeface="Helvetica Neue"/>
              </a:defRPr>
            </a:pPr>
            <a:r>
              <a:rPr sz="2700" b="0">
                <a:solidFill>
                  <a:srgbClr val="CEE1D7"/>
                </a:solidFill>
                <a:latin typeface="Helvetica Neue"/>
                <a:ea typeface="Helvetica Neue"/>
                <a:cs typeface="Helvetica Neue"/>
              </a:rPr>
              <a:t>02   Build this workflow for your team</a:t>
            </a:r>
          </a:p>
        </p:txBody>
      </p:sp>
    </p:spTree>
    <p:extLst>
      <p:ext uri="{BB962C8B-B14F-4D97-AF65-F5344CB8AC3E}">
        <p14:creationId xmlns:p14="http://schemas.microsoft.com/office/powerpoint/2010/main" val="212899724"/>
      </p:ext>
    </p:extLst>
  </p:cSld>
</p:sld>
</file>

<file path=ppt/slides/slide6.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15" name="The tools behind our ad system">
            <a:extLst xmlns:a="http://schemas.openxmlformats.org/drawingml/2006/main">
              <a:ext uri="{FF2B5EF4-FFF2-40B4-BE49-F238E27FC236}">
                <a16:creationId xmlns:a16="http://schemas.microsoft.com/office/drawing/2014/main" id="{5F2895FA-72E1-4185-AD6C-D97F13282A37}"/>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The tools behind our ad system</a:t>
            </a:r>
          </a:p>
        </p:txBody>
      </p:sp>
      <p:sp>
        <p:nvSpPr>
          <p:cNvPr id="2" name="06">
            <a:extLst xmlns:a="http://schemas.openxmlformats.org/drawingml/2006/main">
              <a:ext uri="{FF2B5EF4-FFF2-40B4-BE49-F238E27FC236}">
                <a16:creationId xmlns:a16="http://schemas.microsoft.com/office/drawing/2014/main" id="{B5161FE2-2376-40B6-903E-033704C9F5DF}"/>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06</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83eb657cbd44b66"/>
          <a:stretch xmlns:a="http://schemas.openxmlformats.org/drawingml/2006/main"/>
        </p:blipFill>
        <p:spPr>
          <a:xfrm xmlns:a="http://schemas.openxmlformats.org/drawingml/2006/main">
            <a:off x="1143000" y="2095500"/>
            <a:ext cx="1619250" cy="1619250"/>
          </a:xfrm>
          <a:prstGeom xmlns:a="http://schemas.openxmlformats.org/drawingml/2006/main" prst="rect">
            <a:avLst/>
          </a:prstGeom>
        </p:spPr>
      </p:pic>
      <p:sp>
        <p:nvSpPr>
          <p:cNvPr id="4" name="Grok Bot">
            <a:extLst xmlns:a="http://schemas.openxmlformats.org/drawingml/2006/main">
              <a:ext uri="{FF2B5EF4-FFF2-40B4-BE49-F238E27FC236}">
                <a16:creationId xmlns:a16="http://schemas.microsoft.com/office/drawing/2014/main" id="{DC23C0A8-DC49-49D7-B37E-D17EF269C3E4}"/>
              </a:ext>
            </a:extLst>
          </p:cNvPr>
          <p:cNvSpPr>
            <a:spLocks xmlns:a="http://schemas.openxmlformats.org/drawingml/2006/main" noGrp="1"/>
          </p:cNvSpPr>
          <p:nvPr/>
        </p:nvSpPr>
        <p:spPr>
          <a:xfrm xmlns:a="http://schemas.openxmlformats.org/drawingml/2006/main">
            <a:off x="619125" y="4048125"/>
            <a:ext cx="2667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Grok Bot</a:t>
            </a:r>
          </a:p>
        </p:txBody>
      </p:sp>
      <p:sp>
        <p:nvSpPr>
          <p:cNvPr id="5" name="Direct the work">
            <a:extLst xmlns:a="http://schemas.openxmlformats.org/drawingml/2006/main">
              <a:ext uri="{FF2B5EF4-FFF2-40B4-BE49-F238E27FC236}">
                <a16:creationId xmlns:a16="http://schemas.microsoft.com/office/drawing/2014/main" id="{4137776F-1785-46FA-B52D-DD99A4519995}"/>
              </a:ext>
            </a:extLst>
          </p:cNvPr>
          <p:cNvSpPr>
            <a:spLocks xmlns:a="http://schemas.openxmlformats.org/drawingml/2006/main" noGrp="1"/>
          </p:cNvSpPr>
          <p:nvPr/>
        </p:nvSpPr>
        <p:spPr>
          <a:xfrm xmlns:a="http://schemas.openxmlformats.org/drawingml/2006/main">
            <a:off x="619125" y="4686300"/>
            <a:ext cx="2667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1875" b="0">
                <a:solidFill>
                  <a:srgbClr val="20332F"/>
                </a:solidFill>
                <a:latin typeface="Helvetica Neue"/>
                <a:ea typeface="Helvetica Neue"/>
                <a:cs typeface="Helvetica Neue"/>
              </a:defRPr>
            </a:pPr>
            <a:r>
              <a:rPr sz="1875" b="0">
                <a:solidFill>
                  <a:srgbClr val="20332F"/>
                </a:solidFill>
                <a:latin typeface="Helvetica Neue"/>
                <a:ea typeface="Helvetica Neue"/>
                <a:cs typeface="Helvetica Neue"/>
              </a:rPr>
              <a:t>Direct the work</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ca12e06bda34409"/>
          <a:stretch xmlns:a="http://schemas.openxmlformats.org/drawingml/2006/main"/>
        </p:blipFill>
        <p:spPr>
          <a:xfrm xmlns:a="http://schemas.openxmlformats.org/drawingml/2006/main">
            <a:off x="3924300" y="2095500"/>
            <a:ext cx="1619250" cy="1619250"/>
          </a:xfrm>
          <a:prstGeom xmlns:a="http://schemas.openxmlformats.org/drawingml/2006/main" prst="rect">
            <a:avLst/>
          </a:prstGeom>
        </p:spPr>
      </p:pic>
      <p:sp>
        <p:nvSpPr>
          <p:cNvPr id="7" name="Cursor">
            <a:extLst xmlns:a="http://schemas.openxmlformats.org/drawingml/2006/main">
              <a:ext uri="{FF2B5EF4-FFF2-40B4-BE49-F238E27FC236}">
                <a16:creationId xmlns:a16="http://schemas.microsoft.com/office/drawing/2014/main" id="{41357940-B958-492B-8755-731D19BD4FAA}"/>
              </a:ext>
            </a:extLst>
          </p:cNvPr>
          <p:cNvSpPr>
            <a:spLocks xmlns:a="http://schemas.openxmlformats.org/drawingml/2006/main" noGrp="1"/>
          </p:cNvSpPr>
          <p:nvPr/>
        </p:nvSpPr>
        <p:spPr>
          <a:xfrm xmlns:a="http://schemas.openxmlformats.org/drawingml/2006/main">
            <a:off x="3400425" y="4048125"/>
            <a:ext cx="2667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Cursor</a:t>
            </a:r>
          </a:p>
        </p:txBody>
      </p:sp>
      <p:sp>
        <p:nvSpPr>
          <p:cNvPr id="8" name="Build and update">
            <a:extLst xmlns:a="http://schemas.openxmlformats.org/drawingml/2006/main">
              <a:ext uri="{FF2B5EF4-FFF2-40B4-BE49-F238E27FC236}">
                <a16:creationId xmlns:a16="http://schemas.microsoft.com/office/drawing/2014/main" id="{069AE758-A38D-46DA-9DEF-F57B5F71B93C}"/>
              </a:ext>
            </a:extLst>
          </p:cNvPr>
          <p:cNvSpPr>
            <a:spLocks xmlns:a="http://schemas.openxmlformats.org/drawingml/2006/main" noGrp="1"/>
          </p:cNvSpPr>
          <p:nvPr/>
        </p:nvSpPr>
        <p:spPr>
          <a:xfrm xmlns:a="http://schemas.openxmlformats.org/drawingml/2006/main">
            <a:off x="3400425" y="4686300"/>
            <a:ext cx="2667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1875" b="0">
                <a:solidFill>
                  <a:srgbClr val="20332F"/>
                </a:solidFill>
                <a:latin typeface="Helvetica Neue"/>
                <a:ea typeface="Helvetica Neue"/>
                <a:cs typeface="Helvetica Neue"/>
              </a:defRPr>
            </a:pPr>
            <a:r>
              <a:rPr sz="1875" b="0">
                <a:solidFill>
                  <a:srgbClr val="20332F"/>
                </a:solidFill>
                <a:latin typeface="Helvetica Neue"/>
                <a:ea typeface="Helvetica Neue"/>
                <a:cs typeface="Helvetica Neue"/>
              </a:rPr>
              <a:t>Build and update</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5c86dd12a784075"/>
          <a:stretch xmlns:a="http://schemas.openxmlformats.org/drawingml/2006/main"/>
        </p:blipFill>
        <p:spPr>
          <a:xfrm xmlns:a="http://schemas.openxmlformats.org/drawingml/2006/main">
            <a:off x="6724428" y="2095500"/>
            <a:ext cx="1581593" cy="1619250"/>
          </a:xfrm>
          <a:prstGeom xmlns:a="http://schemas.openxmlformats.org/drawingml/2006/main" prst="rect">
            <a:avLst/>
          </a:prstGeom>
        </p:spPr>
      </p:pic>
      <p:sp>
        <p:nvSpPr>
          <p:cNvPr id="10" name="Ryze AI">
            <a:extLst xmlns:a="http://schemas.openxmlformats.org/drawingml/2006/main">
              <a:ext uri="{FF2B5EF4-FFF2-40B4-BE49-F238E27FC236}">
                <a16:creationId xmlns:a16="http://schemas.microsoft.com/office/drawing/2014/main" id="{09A47989-213A-43BF-AD3D-4B884A080E6A}"/>
              </a:ext>
            </a:extLst>
          </p:cNvPr>
          <p:cNvSpPr>
            <a:spLocks xmlns:a="http://schemas.openxmlformats.org/drawingml/2006/main" noGrp="1"/>
          </p:cNvSpPr>
          <p:nvPr/>
        </p:nvSpPr>
        <p:spPr>
          <a:xfrm xmlns:a="http://schemas.openxmlformats.org/drawingml/2006/main">
            <a:off x="6181725" y="4048125"/>
            <a:ext cx="2667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Ryze AI</a:t>
            </a:r>
          </a:p>
        </p:txBody>
      </p:sp>
      <p:sp>
        <p:nvSpPr>
          <p:cNvPr id="11" name="Connect ads and analytics">
            <a:extLst xmlns:a="http://schemas.openxmlformats.org/drawingml/2006/main">
              <a:ext uri="{FF2B5EF4-FFF2-40B4-BE49-F238E27FC236}">
                <a16:creationId xmlns:a16="http://schemas.microsoft.com/office/drawing/2014/main" id="{EED6A9F6-F603-47BF-88F9-10AE76C276E7}"/>
              </a:ext>
            </a:extLst>
          </p:cNvPr>
          <p:cNvSpPr>
            <a:spLocks xmlns:a="http://schemas.openxmlformats.org/drawingml/2006/main" noGrp="1"/>
          </p:cNvSpPr>
          <p:nvPr/>
        </p:nvSpPr>
        <p:spPr>
          <a:xfrm xmlns:a="http://schemas.openxmlformats.org/drawingml/2006/main">
            <a:off x="6181725" y="4686300"/>
            <a:ext cx="2667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1875" b="0">
                <a:solidFill>
                  <a:srgbClr val="20332F"/>
                </a:solidFill>
                <a:latin typeface="Helvetica Neue"/>
                <a:ea typeface="Helvetica Neue"/>
                <a:cs typeface="Helvetica Neue"/>
              </a:defRPr>
            </a:pPr>
            <a:r>
              <a:rPr sz="1875" b="0">
                <a:solidFill>
                  <a:srgbClr val="20332F"/>
                </a:solidFill>
                <a:latin typeface="Helvetica Neue"/>
                <a:ea typeface="Helvetica Neue"/>
                <a:cs typeface="Helvetica Neue"/>
              </a:rPr>
              <a:t>Connect ads and analytics</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dc0e3dea6f864f5f"/>
          <a:stretch xmlns:a="http://schemas.openxmlformats.org/drawingml/2006/main"/>
        </p:blipFill>
        <p:spPr>
          <a:xfrm xmlns:a="http://schemas.openxmlformats.org/drawingml/2006/main">
            <a:off x="9486900" y="2365375"/>
            <a:ext cx="1619250" cy="1079500"/>
          </a:xfrm>
          <a:prstGeom xmlns:a="http://schemas.openxmlformats.org/drawingml/2006/main" prst="rect">
            <a:avLst/>
          </a:prstGeom>
        </p:spPr>
      </p:pic>
      <p:sp>
        <p:nvSpPr>
          <p:cNvPr id="13" name="Publishing MCP">
            <a:extLst xmlns:a="http://schemas.openxmlformats.org/drawingml/2006/main">
              <a:ext uri="{FF2B5EF4-FFF2-40B4-BE49-F238E27FC236}">
                <a16:creationId xmlns:a16="http://schemas.microsoft.com/office/drawing/2014/main" id="{D372AC1B-C4B6-4EE3-87F7-FF0E48FAD0E2}"/>
              </a:ext>
            </a:extLst>
          </p:cNvPr>
          <p:cNvSpPr>
            <a:spLocks xmlns:a="http://schemas.openxmlformats.org/drawingml/2006/main" noGrp="1"/>
          </p:cNvSpPr>
          <p:nvPr/>
        </p:nvSpPr>
        <p:spPr>
          <a:xfrm xmlns:a="http://schemas.openxmlformats.org/drawingml/2006/main">
            <a:off x="8963025" y="4048125"/>
            <a:ext cx="2667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Publishing MCP</a:t>
            </a:r>
          </a:p>
        </p:txBody>
      </p:sp>
      <p:sp>
        <p:nvSpPr>
          <p:cNvPr id="14" name="Publish landing pages">
            <a:extLst xmlns:a="http://schemas.openxmlformats.org/drawingml/2006/main">
              <a:ext uri="{FF2B5EF4-FFF2-40B4-BE49-F238E27FC236}">
                <a16:creationId xmlns:a16="http://schemas.microsoft.com/office/drawing/2014/main" id="{37ABD0A4-CBB8-4A8A-8620-09272EABA7C2}"/>
              </a:ext>
            </a:extLst>
          </p:cNvPr>
          <p:cNvSpPr>
            <a:spLocks xmlns:a="http://schemas.openxmlformats.org/drawingml/2006/main" noGrp="1"/>
          </p:cNvSpPr>
          <p:nvPr/>
        </p:nvSpPr>
        <p:spPr>
          <a:xfrm xmlns:a="http://schemas.openxmlformats.org/drawingml/2006/main">
            <a:off x="8963025" y="4686300"/>
            <a:ext cx="2667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1875" b="0">
                <a:solidFill>
                  <a:srgbClr val="20332F"/>
                </a:solidFill>
                <a:latin typeface="Helvetica Neue"/>
                <a:ea typeface="Helvetica Neue"/>
                <a:cs typeface="Helvetica Neue"/>
              </a:defRPr>
            </a:pPr>
            <a:r>
              <a:rPr sz="1875" b="0">
                <a:solidFill>
                  <a:srgbClr val="20332F"/>
                </a:solidFill>
                <a:latin typeface="Helvetica Neue"/>
                <a:ea typeface="Helvetica Neue"/>
                <a:cs typeface="Helvetica Neue"/>
              </a:rPr>
              <a:t>Publish landing pages</a:t>
            </a:r>
          </a:p>
        </p:txBody>
      </p:sp>
    </p:spTree>
    <p:extLst>
      <p:ext uri="{BB962C8B-B14F-4D97-AF65-F5344CB8AC3E}">
        <p14:creationId xmlns:p14="http://schemas.microsoft.com/office/powerpoint/2010/main" val="1132744557"/>
      </p:ext>
    </p:extLst>
  </p:cSld>
</p:sld>
</file>

<file path=ppt/slides/slide7.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17" name="How we got here">
            <a:extLst xmlns:a="http://schemas.openxmlformats.org/drawingml/2006/main">
              <a:ext uri="{FF2B5EF4-FFF2-40B4-BE49-F238E27FC236}">
                <a16:creationId xmlns:a16="http://schemas.microsoft.com/office/drawing/2014/main" id="{4E720EC0-CF6E-48BE-970C-AF5D98657328}"/>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How we got here</a:t>
            </a:r>
          </a:p>
        </p:txBody>
      </p:sp>
      <p:sp>
        <p:nvSpPr>
          <p:cNvPr id="2" name="07">
            <a:extLst xmlns:a="http://schemas.openxmlformats.org/drawingml/2006/main">
              <a:ext uri="{FF2B5EF4-FFF2-40B4-BE49-F238E27FC236}">
                <a16:creationId xmlns:a16="http://schemas.microsoft.com/office/drawing/2014/main" id="{B5A2E880-BE14-420E-B0BE-7BF3AFDC4E41}"/>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07</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9e0237c666d44a2"/>
          <a:stretch xmlns:a="http://schemas.openxmlformats.org/drawingml/2006/main"/>
        </p:blipFill>
        <p:spPr>
          <a:xfrm xmlns:a="http://schemas.openxmlformats.org/drawingml/2006/main">
            <a:off x="9525000" y="476250"/>
            <a:ext cx="1809750" cy="5429250"/>
          </a:xfrm>
          <a:prstGeom xmlns:a="http://schemas.openxmlformats.org/drawingml/2006/main" prst="rect">
            <a:avLst/>
          </a:prstGeom>
        </p:spPr>
      </p:pic>
      <p:sp>
        <p:nvSpPr>
          <p:cNvPr id="4" name="From chat to autonomous agents">
            <a:extLst xmlns:a="http://schemas.openxmlformats.org/drawingml/2006/main">
              <a:ext uri="{FF2B5EF4-FFF2-40B4-BE49-F238E27FC236}">
                <a16:creationId xmlns:a16="http://schemas.microsoft.com/office/drawing/2014/main" id="{5261FC89-52F2-4E36-A854-123DA271974D}"/>
              </a:ext>
            </a:extLst>
          </p:cNvPr>
          <p:cNvSpPr>
            <a:spLocks xmlns:a="http://schemas.openxmlformats.org/drawingml/2006/main" noGrp="1"/>
          </p:cNvSpPr>
          <p:nvPr/>
        </p:nvSpPr>
        <p:spPr>
          <a:xfrm xmlns:a="http://schemas.openxmlformats.org/drawingml/2006/main">
            <a:off x="714375" y="1066800"/>
            <a:ext cx="10572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i="1">
                <a:solidFill>
                  <a:srgbClr val="566660"/>
                </a:solidFill>
                <a:latin typeface="Helvetica Neue"/>
                <a:ea typeface="Helvetica Neue"/>
                <a:cs typeface="Helvetica Neue"/>
              </a:defRPr>
            </a:pPr>
            <a:r>
              <a:rPr sz="2100" b="0" i="1">
                <a:solidFill>
                  <a:srgbClr val="566660"/>
                </a:solidFill>
                <a:latin typeface="Helvetica Neue"/>
                <a:ea typeface="Helvetica Neue"/>
                <a:cs typeface="Helvetica Neue"/>
              </a:rPr>
              <a:t>From chat to autonomous agents</a:t>
            </a:r>
          </a:p>
        </p:txBody>
      </p:sp>
      <p:sp>
        <p:nvSpPr>
          <p:cNvPr id="5" name="2024">
            <a:extLst xmlns:a="http://schemas.openxmlformats.org/drawingml/2006/main">
              <a:ext uri="{FF2B5EF4-FFF2-40B4-BE49-F238E27FC236}">
                <a16:creationId xmlns:a16="http://schemas.microsoft.com/office/drawing/2014/main" id="{D1E6056C-BCDD-481C-B932-CA1107222C19}"/>
              </a:ext>
            </a:extLst>
          </p:cNvPr>
          <p:cNvSpPr>
            <a:spLocks xmlns:a="http://schemas.openxmlformats.org/drawingml/2006/main" noGrp="1"/>
          </p:cNvSpPr>
          <p:nvPr/>
        </p:nvSpPr>
        <p:spPr>
          <a:xfrm xmlns:a="http://schemas.openxmlformats.org/drawingml/2006/main">
            <a:off x="714375" y="1809750"/>
            <a:ext cx="22383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2024</a:t>
            </a:r>
          </a:p>
        </p:txBody>
      </p:sp>
      <p:sp>
        <p:nvSpPr>
          <p:cNvPr id="6" name="Code completion">
            <a:extLst xmlns:a="http://schemas.openxmlformats.org/drawingml/2006/main">
              <a:ext uri="{FF2B5EF4-FFF2-40B4-BE49-F238E27FC236}">
                <a16:creationId xmlns:a16="http://schemas.microsoft.com/office/drawing/2014/main" id="{E2611CA2-8B1B-4964-9BAF-6D22DCA6076E}"/>
              </a:ext>
            </a:extLst>
          </p:cNvPr>
          <p:cNvSpPr>
            <a:spLocks xmlns:a="http://schemas.openxmlformats.org/drawingml/2006/main" noGrp="1"/>
          </p:cNvSpPr>
          <p:nvPr/>
        </p:nvSpPr>
        <p:spPr>
          <a:xfrm xmlns:a="http://schemas.openxmlformats.org/drawingml/2006/main">
            <a:off x="3095625" y="1809750"/>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20332F"/>
                </a:solidFill>
                <a:latin typeface="Helvetica Neue"/>
                <a:ea typeface="Helvetica Neue"/>
                <a:cs typeface="Helvetica Neue"/>
              </a:defRPr>
            </a:pPr>
            <a:r>
              <a:rPr sz="2400" b="0">
                <a:solidFill>
                  <a:srgbClr val="20332F"/>
                </a:solidFill>
                <a:latin typeface="Helvetica Neue"/>
                <a:ea typeface="Helvetica Neue"/>
                <a:cs typeface="Helvetica Neue"/>
              </a:rPr>
              <a:t>Code completion</a:t>
            </a:r>
          </a:p>
        </p:txBody>
      </p:sp>
      <p:sp>
        <p:nvSpPr>
          <p:cNvPr id="7" name="2025">
            <a:extLst xmlns:a="http://schemas.openxmlformats.org/drawingml/2006/main">
              <a:ext uri="{FF2B5EF4-FFF2-40B4-BE49-F238E27FC236}">
                <a16:creationId xmlns:a16="http://schemas.microsoft.com/office/drawing/2014/main" id="{8F60DD14-4406-483C-ADA7-010BFAF414CE}"/>
              </a:ext>
            </a:extLst>
          </p:cNvPr>
          <p:cNvSpPr>
            <a:spLocks xmlns:a="http://schemas.openxmlformats.org/drawingml/2006/main" noGrp="1"/>
          </p:cNvSpPr>
          <p:nvPr/>
        </p:nvSpPr>
        <p:spPr>
          <a:xfrm xmlns:a="http://schemas.openxmlformats.org/drawingml/2006/main">
            <a:off x="714375" y="2524125"/>
            <a:ext cx="22383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2025</a:t>
            </a:r>
          </a:p>
        </p:txBody>
      </p:sp>
      <p:sp>
        <p:nvSpPr>
          <p:cNvPr id="8" name="Full coding chat">
            <a:extLst xmlns:a="http://schemas.openxmlformats.org/drawingml/2006/main">
              <a:ext uri="{FF2B5EF4-FFF2-40B4-BE49-F238E27FC236}">
                <a16:creationId xmlns:a16="http://schemas.microsoft.com/office/drawing/2014/main" id="{1DCC73BE-70C5-45F6-837D-A3C30459905F}"/>
              </a:ext>
            </a:extLst>
          </p:cNvPr>
          <p:cNvSpPr>
            <a:spLocks xmlns:a="http://schemas.openxmlformats.org/drawingml/2006/main" noGrp="1"/>
          </p:cNvSpPr>
          <p:nvPr/>
        </p:nvSpPr>
        <p:spPr>
          <a:xfrm xmlns:a="http://schemas.openxmlformats.org/drawingml/2006/main">
            <a:off x="3095625" y="2524125"/>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20332F"/>
                </a:solidFill>
                <a:latin typeface="Helvetica Neue"/>
                <a:ea typeface="Helvetica Neue"/>
                <a:cs typeface="Helvetica Neue"/>
              </a:defRPr>
            </a:pPr>
            <a:r>
              <a:rPr sz="2400" b="0">
                <a:solidFill>
                  <a:srgbClr val="20332F"/>
                </a:solidFill>
                <a:latin typeface="Helvetica Neue"/>
                <a:ea typeface="Helvetica Neue"/>
                <a:cs typeface="Helvetica Neue"/>
              </a:rPr>
              <a:t>Full coding chat</a:t>
            </a:r>
          </a:p>
        </p:txBody>
      </p:sp>
      <p:sp>
        <p:nvSpPr>
          <p:cNvPr id="9" name="Early 2026">
            <a:extLst xmlns:a="http://schemas.openxmlformats.org/drawingml/2006/main">
              <a:ext uri="{FF2B5EF4-FFF2-40B4-BE49-F238E27FC236}">
                <a16:creationId xmlns:a16="http://schemas.microsoft.com/office/drawing/2014/main" id="{8CE02AD8-E8EE-4615-AD97-27ECD06C2147}"/>
              </a:ext>
            </a:extLst>
          </p:cNvPr>
          <p:cNvSpPr>
            <a:spLocks xmlns:a="http://schemas.openxmlformats.org/drawingml/2006/main" noGrp="1"/>
          </p:cNvSpPr>
          <p:nvPr/>
        </p:nvSpPr>
        <p:spPr>
          <a:xfrm xmlns:a="http://schemas.openxmlformats.org/drawingml/2006/main">
            <a:off x="714375" y="3238500"/>
            <a:ext cx="22383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Early 2026</a:t>
            </a:r>
          </a:p>
        </p:txBody>
      </p:sp>
      <p:sp>
        <p:nvSpPr>
          <p:cNvPr id="10" name="Claude Code breakout. OpenClaw revolution.">
            <a:extLst xmlns:a="http://schemas.openxmlformats.org/drawingml/2006/main">
              <a:ext uri="{FF2B5EF4-FFF2-40B4-BE49-F238E27FC236}">
                <a16:creationId xmlns:a16="http://schemas.microsoft.com/office/drawing/2014/main" id="{F34F60EB-BC20-4117-BF06-28B850C87941}"/>
              </a:ext>
            </a:extLst>
          </p:cNvPr>
          <p:cNvSpPr>
            <a:spLocks xmlns:a="http://schemas.openxmlformats.org/drawingml/2006/main" noGrp="1"/>
          </p:cNvSpPr>
          <p:nvPr/>
        </p:nvSpPr>
        <p:spPr>
          <a:xfrm xmlns:a="http://schemas.openxmlformats.org/drawingml/2006/main">
            <a:off x="3095625" y="3238500"/>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20332F"/>
                </a:solidFill>
                <a:latin typeface="Helvetica Neue"/>
                <a:ea typeface="Helvetica Neue"/>
                <a:cs typeface="Helvetica Neue"/>
              </a:defRPr>
            </a:pPr>
            <a:r>
              <a:rPr sz="2400" b="0">
                <a:solidFill>
                  <a:srgbClr val="20332F"/>
                </a:solidFill>
                <a:latin typeface="Helvetica Neue"/>
                <a:ea typeface="Helvetica Neue"/>
                <a:cs typeface="Helvetica Neue"/>
              </a:rPr>
              <a:t>Claude Code breakout. OpenClaw revolution.</a:t>
            </a:r>
          </a:p>
        </p:txBody>
      </p:sp>
      <p:sp>
        <p:nvSpPr>
          <p:cNvPr id="11" name="April">
            <a:extLst xmlns:a="http://schemas.openxmlformats.org/drawingml/2006/main">
              <a:ext uri="{FF2B5EF4-FFF2-40B4-BE49-F238E27FC236}">
                <a16:creationId xmlns:a16="http://schemas.microsoft.com/office/drawing/2014/main" id="{4BCBFBED-C716-4220-9C9F-34A371843A40}"/>
              </a:ext>
            </a:extLst>
          </p:cNvPr>
          <p:cNvSpPr>
            <a:spLocks xmlns:a="http://schemas.openxmlformats.org/drawingml/2006/main" noGrp="1"/>
          </p:cNvSpPr>
          <p:nvPr/>
        </p:nvSpPr>
        <p:spPr>
          <a:xfrm xmlns:a="http://schemas.openxmlformats.org/drawingml/2006/main">
            <a:off x="714375" y="3952875"/>
            <a:ext cx="22383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April</a:t>
            </a:r>
          </a:p>
        </p:txBody>
      </p:sp>
      <p:sp>
        <p:nvSpPr>
          <p:cNvPr id="12" name="Codex becomes the do anything app.">
            <a:extLst xmlns:a="http://schemas.openxmlformats.org/drawingml/2006/main">
              <a:ext uri="{FF2B5EF4-FFF2-40B4-BE49-F238E27FC236}">
                <a16:creationId xmlns:a16="http://schemas.microsoft.com/office/drawing/2014/main" id="{6346E32F-9B32-45C0-A247-0759E2B3CB07}"/>
              </a:ext>
            </a:extLst>
          </p:cNvPr>
          <p:cNvSpPr>
            <a:spLocks xmlns:a="http://schemas.openxmlformats.org/drawingml/2006/main" noGrp="1"/>
          </p:cNvSpPr>
          <p:nvPr/>
        </p:nvSpPr>
        <p:spPr>
          <a:xfrm xmlns:a="http://schemas.openxmlformats.org/drawingml/2006/main">
            <a:off x="3095625" y="3952875"/>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20332F"/>
                </a:solidFill>
                <a:latin typeface="Helvetica Neue"/>
                <a:ea typeface="Helvetica Neue"/>
                <a:cs typeface="Helvetica Neue"/>
              </a:defRPr>
            </a:pPr>
            <a:r>
              <a:rPr sz="2400" b="0">
                <a:solidFill>
                  <a:srgbClr val="20332F"/>
                </a:solidFill>
                <a:latin typeface="Helvetica Neue"/>
                <a:ea typeface="Helvetica Neue"/>
                <a:cs typeface="Helvetica Neue"/>
              </a:rPr>
              <a:t>Codex becomes the do anything app.</a:t>
            </a:r>
          </a:p>
        </p:txBody>
      </p:sp>
      <p:sp>
        <p:nvSpPr>
          <p:cNvPr id="13" name="August">
            <a:extLst xmlns:a="http://schemas.openxmlformats.org/drawingml/2006/main">
              <a:ext uri="{FF2B5EF4-FFF2-40B4-BE49-F238E27FC236}">
                <a16:creationId xmlns:a16="http://schemas.microsoft.com/office/drawing/2014/main" id="{095D84C6-A536-4342-90A4-285FE1D71109}"/>
              </a:ext>
            </a:extLst>
          </p:cNvPr>
          <p:cNvSpPr>
            <a:spLocks xmlns:a="http://schemas.openxmlformats.org/drawingml/2006/main" noGrp="1"/>
          </p:cNvSpPr>
          <p:nvPr/>
        </p:nvSpPr>
        <p:spPr>
          <a:xfrm xmlns:a="http://schemas.openxmlformats.org/drawingml/2006/main">
            <a:off x="714375" y="4667250"/>
            <a:ext cx="22383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August</a:t>
            </a:r>
          </a:p>
        </p:txBody>
      </p:sp>
      <p:sp>
        <p:nvSpPr>
          <p:cNvPr id="14" name="Grok Bot launches in connection with Cursor.">
            <a:extLst xmlns:a="http://schemas.openxmlformats.org/drawingml/2006/main">
              <a:ext uri="{FF2B5EF4-FFF2-40B4-BE49-F238E27FC236}">
                <a16:creationId xmlns:a16="http://schemas.microsoft.com/office/drawing/2014/main" id="{AA9F67A6-875A-4901-8F17-3BA703492009}"/>
              </a:ext>
            </a:extLst>
          </p:cNvPr>
          <p:cNvSpPr>
            <a:spLocks xmlns:a="http://schemas.openxmlformats.org/drawingml/2006/main" noGrp="1"/>
          </p:cNvSpPr>
          <p:nvPr/>
        </p:nvSpPr>
        <p:spPr>
          <a:xfrm xmlns:a="http://schemas.openxmlformats.org/drawingml/2006/main">
            <a:off x="3095625" y="4667250"/>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20332F"/>
                </a:solidFill>
                <a:latin typeface="Helvetica Neue"/>
                <a:ea typeface="Helvetica Neue"/>
                <a:cs typeface="Helvetica Neue"/>
              </a:defRPr>
            </a:pPr>
            <a:r>
              <a:rPr sz="2400" b="0">
                <a:solidFill>
                  <a:srgbClr val="20332F"/>
                </a:solidFill>
                <a:latin typeface="Helvetica Neue"/>
                <a:ea typeface="Helvetica Neue"/>
                <a:cs typeface="Helvetica Neue"/>
              </a:rPr>
              <a:t>Grok Bot launches in connection with Cursor.</a:t>
            </a:r>
          </a:p>
        </p:txBody>
      </p:sp>
      <p:sp>
        <p:nvSpPr>
          <p:cNvPr id="15" name="September">
            <a:extLst xmlns:a="http://schemas.openxmlformats.org/drawingml/2006/main">
              <a:ext uri="{FF2B5EF4-FFF2-40B4-BE49-F238E27FC236}">
                <a16:creationId xmlns:a16="http://schemas.microsoft.com/office/drawing/2014/main" id="{8EAAA79F-8CC5-408D-9502-CC8A280723CD}"/>
              </a:ext>
            </a:extLst>
          </p:cNvPr>
          <p:cNvSpPr>
            <a:spLocks xmlns:a="http://schemas.openxmlformats.org/drawingml/2006/main" noGrp="1"/>
          </p:cNvSpPr>
          <p:nvPr/>
        </p:nvSpPr>
        <p:spPr>
          <a:xfrm xmlns:a="http://schemas.openxmlformats.org/drawingml/2006/main">
            <a:off x="714375" y="5381625"/>
            <a:ext cx="22383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September</a:t>
            </a:r>
          </a:p>
        </p:txBody>
      </p:sp>
      <p:sp>
        <p:nvSpPr>
          <p:cNvPr id="16" name="Meta launches Muse. ChatGPT launches Dot.">
            <a:extLst xmlns:a="http://schemas.openxmlformats.org/drawingml/2006/main">
              <a:ext uri="{FF2B5EF4-FFF2-40B4-BE49-F238E27FC236}">
                <a16:creationId xmlns:a16="http://schemas.microsoft.com/office/drawing/2014/main" id="{2A57D956-917A-4A68-BC2D-891FCC8B5A24}"/>
              </a:ext>
            </a:extLst>
          </p:cNvPr>
          <p:cNvSpPr>
            <a:spLocks xmlns:a="http://schemas.openxmlformats.org/drawingml/2006/main" noGrp="1"/>
          </p:cNvSpPr>
          <p:nvPr/>
        </p:nvSpPr>
        <p:spPr>
          <a:xfrm xmlns:a="http://schemas.openxmlformats.org/drawingml/2006/main">
            <a:off x="3095625" y="5381625"/>
            <a:ext cx="8382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20332F"/>
                </a:solidFill>
                <a:latin typeface="Helvetica Neue"/>
                <a:ea typeface="Helvetica Neue"/>
                <a:cs typeface="Helvetica Neue"/>
              </a:defRPr>
            </a:pPr>
            <a:r>
              <a:rPr sz="2400" b="0">
                <a:solidFill>
                  <a:srgbClr val="20332F"/>
                </a:solidFill>
                <a:latin typeface="Helvetica Neue"/>
                <a:ea typeface="Helvetica Neue"/>
                <a:cs typeface="Helvetica Neue"/>
              </a:rPr>
              <a:t>Meta launches Muse. ChatGPT launches Dot.</a:t>
            </a:r>
          </a:p>
        </p:txBody>
      </p:sp>
    </p:spTree>
    <p:extLst>
      <p:ext uri="{BB962C8B-B14F-4D97-AF65-F5344CB8AC3E}">
        <p14:creationId xmlns:p14="http://schemas.microsoft.com/office/powerpoint/2010/main" val="113274455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CFE88A1-9C80-4118-A56D-1841EF1547E3}"/>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2" name="08">
            <a:extLst xmlns:a="http://schemas.openxmlformats.org/drawingml/2006/main">
              <a:ext uri="{FF2B5EF4-FFF2-40B4-BE49-F238E27FC236}">
                <a16:creationId xmlns:a16="http://schemas.microsoft.com/office/drawing/2014/main" id="{8CFD82A1-5259-4390-A26F-6D510F499701}"/>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08</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766b82e93a44740"/>
          <a:stretch xmlns:a="http://schemas.openxmlformats.org/drawingml/2006/main"/>
        </p:blipFill>
        <p:spPr>
          <a:xfrm xmlns:a="http://schemas.openxmlformats.org/drawingml/2006/main">
            <a:off x="1780294" y="1333500"/>
            <a:ext cx="8631411" cy="4857750"/>
          </a:xfrm>
          <a:prstGeom xmlns:a="http://schemas.openxmlformats.org/drawingml/2006/main" prst="rect">
            <a:avLst/>
          </a:prstGeom>
        </p:spPr>
      </p:pic>
      <p:sp>
        <p:nvSpPr>
          <p:cNvPr id="4" name="Introducing Grok Bot’s...">
            <a:extLst xmlns:a="http://schemas.openxmlformats.org/drawingml/2006/main">
              <a:ext uri="{FF2B5EF4-FFF2-40B4-BE49-F238E27FC236}">
                <a16:creationId xmlns:a16="http://schemas.microsoft.com/office/drawing/2014/main" id="{60C82895-7503-4EED-8D01-1EBBF77B9587}"/>
              </a:ext>
            </a:extLst>
          </p:cNvPr>
          <p:cNvSpPr>
            <a:spLocks xmlns:a="http://schemas.openxmlformats.org/drawingml/2006/main" noGrp="1"/>
          </p:cNvSpPr>
          <p:nvPr/>
        </p:nvSpPr>
        <p:spPr>
          <a:xfrm xmlns:a="http://schemas.openxmlformats.org/drawingml/2006/main">
            <a:off x="714375" y="619125"/>
            <a:ext cx="1076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400" b="0">
                <a:solidFill>
                  <a:srgbClr val="000000"/>
                </a:solidFill>
                <a:latin typeface="Helvetica Neue"/>
                <a:ea typeface="Helvetica Neue"/>
                <a:cs typeface="Helvetica Neue"/>
              </a:defRPr>
            </a:pPr>
            <a:r>
              <a:rPr sz="2400" b="0">
                <a:solidFill>
                  <a:srgbClr val="000000"/>
                </a:solidFill>
                <a:latin typeface="Helvetica Neue"/>
                <a:ea typeface="Helvetica Neue"/>
                <a:cs typeface="Helvetica Neue"/>
              </a:rPr>
              <a:t>Introducing Grok Bot’s...</a:t>
            </a:r>
          </a:p>
        </p:txBody>
      </p:sp>
      <p:sp>
        <p:nvSpPr>
          <p:cNvPr id="5" name="Zúme Ad Team">
            <a:extLst xmlns:a="http://schemas.openxmlformats.org/drawingml/2006/main">
              <a:ext uri="{FF2B5EF4-FFF2-40B4-BE49-F238E27FC236}">
                <a16:creationId xmlns:a16="http://schemas.microsoft.com/office/drawing/2014/main" id="{CBD7C956-84CF-4746-8B22-F9CA198F6273}"/>
              </a:ext>
            </a:extLst>
          </p:cNvPr>
          <p:cNvSpPr>
            <a:spLocks xmlns:a="http://schemas.openxmlformats.org/drawingml/2006/main" noGrp="1"/>
          </p:cNvSpPr>
          <p:nvPr/>
        </p:nvSpPr>
        <p:spPr>
          <a:xfrm xmlns:a="http://schemas.openxmlformats.org/drawingml/2006/main">
            <a:off x="714375" y="1552575"/>
            <a:ext cx="10763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Zúme Ad Team</a:t>
            </a:r>
          </a:p>
        </p:txBody>
      </p:sp>
      <p:sp>
        <p:nvSpPr>
          <p:cNvPr id="6" name="Ad Bot">
            <a:extLst xmlns:a="http://schemas.openxmlformats.org/drawingml/2006/main">
              <a:ext uri="{FF2B5EF4-FFF2-40B4-BE49-F238E27FC236}">
                <a16:creationId xmlns:a16="http://schemas.microsoft.com/office/drawing/2014/main" id="{062E331D-6C90-47D2-8F70-1357C6F89FD5}"/>
              </a:ext>
            </a:extLst>
          </p:cNvPr>
          <p:cNvSpPr>
            <a:spLocks xmlns:a="http://schemas.openxmlformats.org/drawingml/2006/main" noGrp="1"/>
          </p:cNvSpPr>
          <p:nvPr/>
        </p:nvSpPr>
        <p:spPr>
          <a:xfrm xmlns:a="http://schemas.openxmlformats.org/drawingml/2006/main">
            <a:off x="1781175" y="581025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Ad Bot</a:t>
            </a:r>
          </a:p>
        </p:txBody>
      </p:sp>
      <p:sp>
        <p:nvSpPr>
          <p:cNvPr id="7" name="Brand Manager Bot">
            <a:extLst xmlns:a="http://schemas.openxmlformats.org/drawingml/2006/main">
              <a:ext uri="{FF2B5EF4-FFF2-40B4-BE49-F238E27FC236}">
                <a16:creationId xmlns:a16="http://schemas.microsoft.com/office/drawing/2014/main" id="{9CB478EB-D96E-41EE-A1D5-429ED3DAFA65}"/>
              </a:ext>
            </a:extLst>
          </p:cNvPr>
          <p:cNvSpPr>
            <a:spLocks xmlns:a="http://schemas.openxmlformats.org/drawingml/2006/main" noGrp="1"/>
          </p:cNvSpPr>
          <p:nvPr/>
        </p:nvSpPr>
        <p:spPr>
          <a:xfrm xmlns:a="http://schemas.openxmlformats.org/drawingml/2006/main">
            <a:off x="4657725" y="581025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Brand Manager Bot</a:t>
            </a:r>
          </a:p>
        </p:txBody>
      </p:sp>
      <p:sp>
        <p:nvSpPr>
          <p:cNvPr id="8" name="Funnel Expert Bot">
            <a:extLst xmlns:a="http://schemas.openxmlformats.org/drawingml/2006/main">
              <a:ext uri="{FF2B5EF4-FFF2-40B4-BE49-F238E27FC236}">
                <a16:creationId xmlns:a16="http://schemas.microsoft.com/office/drawing/2014/main" id="{236D5BA6-B7F5-48C3-AD0D-3C07146F29C5}"/>
              </a:ext>
            </a:extLst>
          </p:cNvPr>
          <p:cNvSpPr>
            <a:spLocks xmlns:a="http://schemas.openxmlformats.org/drawingml/2006/main" noGrp="1"/>
          </p:cNvSpPr>
          <p:nvPr/>
        </p:nvSpPr>
        <p:spPr>
          <a:xfrm xmlns:a="http://schemas.openxmlformats.org/drawingml/2006/main">
            <a:off x="7534275" y="581025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Funnel Expert Bot</a:t>
            </a:r>
          </a:p>
        </p:txBody>
      </p:sp>
    </p:spTree>
    <p:extLst>
      <p:ext uri="{BB962C8B-B14F-4D97-AF65-F5344CB8AC3E}">
        <p14:creationId xmlns:p14="http://schemas.microsoft.com/office/powerpoint/2010/main" val="212899724"/>
      </p:ext>
    </p:extLst>
  </p:cSld>
</p:sld>
</file>

<file path=ppt/slides/slide9.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38" name="">
            <a:extLst xmlns:a="http://schemas.openxmlformats.org/drawingml/2006/main">
              <a:ext uri="{FF2B5EF4-FFF2-40B4-BE49-F238E27FC236}">
                <a16:creationId xmlns:a16="http://schemas.microsoft.com/office/drawing/2014/main" id="{68196D19-0B54-4833-8247-4F941102F6C8}"/>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2" name="09">
            <a:extLst xmlns:a="http://schemas.openxmlformats.org/drawingml/2006/main">
              <a:ext uri="{FF2B5EF4-FFF2-40B4-BE49-F238E27FC236}">
                <a16:creationId xmlns:a16="http://schemas.microsoft.com/office/drawing/2014/main" id="{B281C317-4429-4F01-8C7A-B554776F670B}"/>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09</a:t>
            </a:r>
          </a:p>
        </p:txBody>
      </p:sp>
      <p:sp>
        <p:nvSpPr>
          <p:cNvPr id="3" name="Our outreach system">
            <a:extLst xmlns:a="http://schemas.openxmlformats.org/drawingml/2006/main">
              <a:ext uri="{FF2B5EF4-FFF2-40B4-BE49-F238E27FC236}">
                <a16:creationId xmlns:a16="http://schemas.microsoft.com/office/drawing/2014/main" id="{3EA6D020-FB72-4D45-9091-8AFB4D169F6B}"/>
              </a:ext>
            </a:extLst>
          </p:cNvPr>
          <p:cNvSpPr>
            <a:spLocks xmlns:a="http://schemas.openxmlformats.org/drawingml/2006/main" noGrp="1"/>
          </p:cNvSpPr>
          <p:nvPr/>
        </p:nvSpPr>
        <p:spPr>
          <a:xfrm xmlns:a="http://schemas.openxmlformats.org/drawingml/2006/main">
            <a:off x="685800" y="22860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Our outreach system</a:t>
            </a:r>
          </a:p>
        </p:txBody>
      </p:sp>
      <p:sp>
        <p:nvSpPr>
          <p:cNvPr id="4" name="">
            <a:extLst xmlns:a="http://schemas.openxmlformats.org/drawingml/2006/main">
              <a:ext uri="{FF2B5EF4-FFF2-40B4-BE49-F238E27FC236}">
                <a16:creationId xmlns:a16="http://schemas.microsoft.com/office/drawing/2014/main" id="{3B4D3D50-EA92-4EED-BE6F-395D8E59B7BB}"/>
              </a:ext>
            </a:extLst>
          </p:cNvPr>
          <p:cNvSpPr>
            <a:spLocks xmlns:a="http://schemas.openxmlformats.org/drawingml/2006/main" noGrp="1"/>
          </p:cNvSpPr>
          <p:nvPr/>
        </p:nvSpPr>
        <p:spPr>
          <a:xfrm xmlns:a="http://schemas.openxmlformats.org/drawingml/2006/main">
            <a:off x="714375" y="1438275"/>
            <a:ext cx="10763250" cy="1133475"/>
          </a:xfrm>
          <a:prstGeom xmlns:a="http://schemas.openxmlformats.org/drawingml/2006/main" prst="rect">
            <a:avLst/>
          </a:prstGeom>
          <a:solidFill xmlns:a="http://schemas.openxmlformats.org/drawingml/2006/main">
            <a:srgbClr val="E9EEE5"/>
          </a:solidFill>
          <a:ln xmlns:a="http://schemas.openxmlformats.org/drawingml/2006/main" w="0">
            <a:noFill/>
          </a:ln>
        </p:spPr>
      </p:sp>
      <p:sp>
        <p:nvSpPr>
          <p:cNvPr id="5" name="VISITOR JOURNEY">
            <a:extLst xmlns:a="http://schemas.openxmlformats.org/drawingml/2006/main">
              <a:ext uri="{FF2B5EF4-FFF2-40B4-BE49-F238E27FC236}">
                <a16:creationId xmlns:a16="http://schemas.microsoft.com/office/drawing/2014/main" id="{6CC8363E-2DE1-45FE-9C62-138E71BD6B5B}"/>
              </a:ext>
            </a:extLst>
          </p:cNvPr>
          <p:cNvSpPr>
            <a:spLocks xmlns:a="http://schemas.openxmlformats.org/drawingml/2006/main" noGrp="1"/>
          </p:cNvSpPr>
          <p:nvPr/>
        </p:nvSpPr>
        <p:spPr>
          <a:xfrm xmlns:a="http://schemas.openxmlformats.org/drawingml/2006/main">
            <a:off x="866775" y="1171575"/>
            <a:ext cx="495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66660"/>
                </a:solidFill>
                <a:latin typeface="Helvetica Neue"/>
                <a:ea typeface="Helvetica Neue"/>
                <a:cs typeface="Helvetica Neue"/>
              </a:defRPr>
            </a:pPr>
            <a:r>
              <a:rPr sz="1425" b="1">
                <a:solidFill>
                  <a:srgbClr val="566660"/>
                </a:solidFill>
                <a:latin typeface="Helvetica Neue"/>
                <a:ea typeface="Helvetica Neue"/>
                <a:cs typeface="Helvetica Neue"/>
              </a:rPr>
              <a:t>VISITOR JOURNEY</a:t>
            </a:r>
          </a:p>
        </p:txBody>
      </p:sp>
      <p:sp>
        <p:nvSpPr>
          <p:cNvPr id="6" name="Ads">
            <a:extLst xmlns:a="http://schemas.openxmlformats.org/drawingml/2006/main">
              <a:ext uri="{FF2B5EF4-FFF2-40B4-BE49-F238E27FC236}">
                <a16:creationId xmlns:a16="http://schemas.microsoft.com/office/drawing/2014/main" id="{23A77F55-53E1-4C65-8C60-6EEAE38DE60F}"/>
              </a:ext>
            </a:extLst>
          </p:cNvPr>
          <p:cNvSpPr>
            <a:spLocks xmlns:a="http://schemas.openxmlformats.org/drawingml/2006/main" noGrp="1"/>
          </p:cNvSpPr>
          <p:nvPr/>
        </p:nvSpPr>
        <p:spPr>
          <a:xfrm xmlns:a="http://schemas.openxmlformats.org/drawingml/2006/main">
            <a:off x="1152525" y="1666875"/>
            <a:ext cx="2095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Ads</a:t>
            </a:r>
          </a:p>
        </p:txBody>
      </p:sp>
      <p:sp>
        <p:nvSpPr>
          <p:cNvPr id="7" name="Landing pages">
            <a:extLst xmlns:a="http://schemas.openxmlformats.org/drawingml/2006/main">
              <a:ext uri="{FF2B5EF4-FFF2-40B4-BE49-F238E27FC236}">
                <a16:creationId xmlns:a16="http://schemas.microsoft.com/office/drawing/2014/main" id="{AF7EE840-B824-489B-A50B-39B88379F27B}"/>
              </a:ext>
            </a:extLst>
          </p:cNvPr>
          <p:cNvSpPr>
            <a:spLocks xmlns:a="http://schemas.openxmlformats.org/drawingml/2006/main" noGrp="1"/>
          </p:cNvSpPr>
          <p:nvPr/>
        </p:nvSpPr>
        <p:spPr>
          <a:xfrm xmlns:a="http://schemas.openxmlformats.org/drawingml/2006/main">
            <a:off x="4400550" y="1666875"/>
            <a:ext cx="3619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Landing pages</a:t>
            </a:r>
          </a:p>
        </p:txBody>
      </p:sp>
      <p:sp>
        <p:nvSpPr>
          <p:cNvPr id="8" name="Registrations">
            <a:extLst xmlns:a="http://schemas.openxmlformats.org/drawingml/2006/main">
              <a:ext uri="{FF2B5EF4-FFF2-40B4-BE49-F238E27FC236}">
                <a16:creationId xmlns:a16="http://schemas.microsoft.com/office/drawing/2014/main" id="{50897E9F-CA68-4FC0-8667-10ADD72FCB10}"/>
              </a:ext>
            </a:extLst>
          </p:cNvPr>
          <p:cNvSpPr>
            <a:spLocks xmlns:a="http://schemas.openxmlformats.org/drawingml/2006/main" noGrp="1"/>
          </p:cNvSpPr>
          <p:nvPr/>
        </p:nvSpPr>
        <p:spPr>
          <a:xfrm xmlns:a="http://schemas.openxmlformats.org/drawingml/2006/main">
            <a:off x="8848725" y="1666875"/>
            <a:ext cx="25527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Registrations</a:t>
            </a:r>
          </a:p>
        </p:txBody>
      </p:sp>
      <p:sp>
        <p:nvSpPr>
          <p:cNvPr id="9" name="">
            <a:extLst xmlns:a="http://schemas.openxmlformats.org/drawingml/2006/main">
              <a:ext uri="{FF2B5EF4-FFF2-40B4-BE49-F238E27FC236}">
                <a16:creationId xmlns:a16="http://schemas.microsoft.com/office/drawing/2014/main" id="{FE6B35F7-FD52-4C3F-B3E5-6F82CDBEDB1D}"/>
              </a:ext>
            </a:extLst>
          </p:cNvPr>
          <p:cNvSpPr>
            <a:spLocks xmlns:a="http://schemas.openxmlformats.org/drawingml/2006/main" noGrp="1"/>
          </p:cNvSpPr>
          <p:nvPr/>
        </p:nvSpPr>
        <p:spPr>
          <a:xfrm xmlns:a="http://schemas.openxmlformats.org/drawingml/2006/main">
            <a:off x="2609850" y="1924050"/>
            <a:ext cx="9525" cy="19050"/>
          </a:xfrm>
          <a:prstGeom xmlns:a="http://schemas.openxmlformats.org/drawingml/2006/main" prst="rect">
            <a:avLst/>
          </a:prstGeom>
          <a:noFill xmlns:a="http://schemas.openxmlformats.org/drawingml/2006/main"/>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8BB8535-0930-49D3-BD73-C4753D53D7FB}"/>
              </a:ext>
            </a:extLst>
          </p:cNvPr>
          <p:cNvSpPr>
            <a:spLocks xmlns:a="http://schemas.openxmlformats.org/drawingml/2006/main" noGrp="1"/>
          </p:cNvSpPr>
          <p:nvPr/>
        </p:nvSpPr>
        <p:spPr>
          <a:xfrm xmlns:a="http://schemas.openxmlformats.org/drawingml/2006/main">
            <a:off x="3676650" y="1924050"/>
            <a:ext cx="9525" cy="19050"/>
          </a:xfrm>
          <a:prstGeom xmlns:a="http://schemas.openxmlformats.org/drawingml/2006/main" prst="rect">
            <a:avLst/>
          </a:prstGeom>
          <a:noFill xmlns:a="http://schemas.openxmlformats.org/drawingml/2006/main"/>
          <a:ln xmlns:a="http://schemas.openxmlformats.org/drawingml/2006/main" w="0">
            <a:noFill/>
          </a:ln>
        </p:spPr>
      </p:sp>
      <p:cxnSp>
        <p:nvCxnSpPr>
          <p:cNvPr id="48" name=""/>
          <p:cNvCxnSpPr>
            <a:stCxn xmlns:a="http://schemas.openxmlformats.org/drawingml/2006/main" id="9" idx="3"/>
            <a:endCxn xmlns:a="http://schemas.openxmlformats.org/drawingml/2006/main" id="10" idx="1"/>
          </p:cNvCxnSpPr>
          <p:nvPr/>
        </p:nvCxnSpPr>
        <p:spPr>
          <a:xfrm xmlns:a="http://schemas.openxmlformats.org/drawingml/2006/main">
            <a:off x="2619375" y="1933575"/>
            <a:ext cx="1057275" cy="0"/>
          </a:xfrm>
          <a:prstGeom xmlns:a="http://schemas.openxmlformats.org/drawingml/2006/main" prst="straightConnector1">
            <a:avLst/>
          </a:prstGeom>
          <a:ln xmlns:a="http://schemas.openxmlformats.org/drawingml/2006/main" w="28575">
            <a:solidFill>
              <a:srgbClr val="27705E"/>
            </a:solidFill>
            <a:tailEnd type="triangle" w="med" len="med"/>
          </a:ln>
        </p:spPr>
      </p:cxnSp>
      <p:sp>
        <p:nvSpPr>
          <p:cNvPr id="12" name="">
            <a:extLst xmlns:a="http://schemas.openxmlformats.org/drawingml/2006/main">
              <a:ext uri="{FF2B5EF4-FFF2-40B4-BE49-F238E27FC236}">
                <a16:creationId xmlns:a16="http://schemas.microsoft.com/office/drawing/2014/main" id="{2B07A804-C38D-4E82-A363-30CA312A6C97}"/>
              </a:ext>
            </a:extLst>
          </p:cNvPr>
          <p:cNvSpPr>
            <a:spLocks xmlns:a="http://schemas.openxmlformats.org/drawingml/2006/main" noGrp="1"/>
          </p:cNvSpPr>
          <p:nvPr/>
        </p:nvSpPr>
        <p:spPr>
          <a:xfrm xmlns:a="http://schemas.openxmlformats.org/drawingml/2006/main">
            <a:off x="7429500" y="1924050"/>
            <a:ext cx="9525" cy="19050"/>
          </a:xfrm>
          <a:prstGeom xmlns:a="http://schemas.openxmlformats.org/drawingml/2006/main" prst="rect">
            <a:avLst/>
          </a:prstGeom>
          <a:noFill xmlns:a="http://schemas.openxmlformats.org/drawingml/2006/main"/>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6154948-4793-4D76-9E7A-0ED120BCE576}"/>
              </a:ext>
            </a:extLst>
          </p:cNvPr>
          <p:cNvSpPr>
            <a:spLocks xmlns:a="http://schemas.openxmlformats.org/drawingml/2006/main" noGrp="1"/>
          </p:cNvSpPr>
          <p:nvPr/>
        </p:nvSpPr>
        <p:spPr>
          <a:xfrm xmlns:a="http://schemas.openxmlformats.org/drawingml/2006/main">
            <a:off x="8496300" y="1924050"/>
            <a:ext cx="9525" cy="19050"/>
          </a:xfrm>
          <a:prstGeom xmlns:a="http://schemas.openxmlformats.org/drawingml/2006/main" prst="rect">
            <a:avLst/>
          </a:prstGeom>
          <a:noFill xmlns:a="http://schemas.openxmlformats.org/drawingml/2006/main"/>
          <a:ln xmlns:a="http://schemas.openxmlformats.org/drawingml/2006/main" w="0">
            <a:noFill/>
          </a:ln>
        </p:spPr>
      </p:sp>
      <p:cxnSp>
        <p:nvCxnSpPr>
          <p:cNvPr id="51" name=""/>
          <p:cNvCxnSpPr>
            <a:stCxn xmlns:a="http://schemas.openxmlformats.org/drawingml/2006/main" id="12" idx="3"/>
            <a:endCxn xmlns:a="http://schemas.openxmlformats.org/drawingml/2006/main" id="13" idx="1"/>
          </p:cNvCxnSpPr>
          <p:nvPr/>
        </p:nvCxnSpPr>
        <p:spPr>
          <a:xfrm xmlns:a="http://schemas.openxmlformats.org/drawingml/2006/main">
            <a:off x="7439025" y="1933575"/>
            <a:ext cx="1057275" cy="0"/>
          </a:xfrm>
          <a:prstGeom xmlns:a="http://schemas.openxmlformats.org/drawingml/2006/main" prst="straightConnector1">
            <a:avLst/>
          </a:prstGeom>
          <a:ln xmlns:a="http://schemas.openxmlformats.org/drawingml/2006/main" w="28575">
            <a:solidFill>
              <a:srgbClr val="27705E"/>
            </a:solidFill>
            <a:tailEnd type="triangle" w="med" len="med"/>
          </a:ln>
        </p:spPr>
      </p:cxnSp>
      <p:sp>
        <p:nvSpPr>
          <p:cNvPr id="15" name="Ad accounts">
            <a:extLst xmlns:a="http://schemas.openxmlformats.org/drawingml/2006/main">
              <a:ext uri="{FF2B5EF4-FFF2-40B4-BE49-F238E27FC236}">
                <a16:creationId xmlns:a16="http://schemas.microsoft.com/office/drawing/2014/main" id="{2EAA8A50-DDEC-4D0E-B4E1-B8CE46066110}"/>
              </a:ext>
            </a:extLst>
          </p:cNvPr>
          <p:cNvSpPr>
            <a:spLocks xmlns:a="http://schemas.openxmlformats.org/drawingml/2006/main" noGrp="1"/>
          </p:cNvSpPr>
          <p:nvPr/>
        </p:nvSpPr>
        <p:spPr>
          <a:xfrm xmlns:a="http://schemas.openxmlformats.org/drawingml/2006/main">
            <a:off x="866775" y="3048000"/>
            <a:ext cx="251460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250" b="1">
                <a:solidFill>
                  <a:srgbClr val="20332F"/>
                </a:solidFill>
                <a:latin typeface="Helvetica Neue"/>
                <a:ea typeface="Helvetica Neue"/>
                <a:cs typeface="Helvetica Neue"/>
              </a:defRPr>
            </a:pPr>
            <a:r>
              <a:rPr sz="2250" b="1">
                <a:solidFill>
                  <a:srgbClr val="20332F"/>
                </a:solidFill>
                <a:latin typeface="Helvetica Neue"/>
                <a:ea typeface="Helvetica Neue"/>
                <a:cs typeface="Helvetica Neue"/>
              </a:rPr>
              <a:t>Ad accounts</a:t>
            </a:r>
          </a:p>
        </p:txBody>
      </p:sp>
      <p:sp>
        <p:nvSpPr>
          <p:cNvPr id="16" name="Landing-page site">
            <a:extLst xmlns:a="http://schemas.openxmlformats.org/drawingml/2006/main">
              <a:ext uri="{FF2B5EF4-FFF2-40B4-BE49-F238E27FC236}">
                <a16:creationId xmlns:a16="http://schemas.microsoft.com/office/drawing/2014/main" id="{4B10DA9B-AEE7-48F6-8EC9-BF6275C5EDDB}"/>
              </a:ext>
            </a:extLst>
          </p:cNvPr>
          <p:cNvSpPr>
            <a:spLocks xmlns:a="http://schemas.openxmlformats.org/drawingml/2006/main" noGrp="1"/>
          </p:cNvSpPr>
          <p:nvPr/>
        </p:nvSpPr>
        <p:spPr>
          <a:xfrm xmlns:a="http://schemas.openxmlformats.org/drawingml/2006/main">
            <a:off x="4324350" y="3048000"/>
            <a:ext cx="337185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250" b="1">
                <a:solidFill>
                  <a:srgbClr val="20332F"/>
                </a:solidFill>
                <a:latin typeface="Helvetica Neue"/>
                <a:ea typeface="Helvetica Neue"/>
                <a:cs typeface="Helvetica Neue"/>
              </a:defRPr>
            </a:pPr>
            <a:r>
              <a:rPr sz="2250" b="1">
                <a:solidFill>
                  <a:srgbClr val="20332F"/>
                </a:solidFill>
                <a:latin typeface="Helvetica Neue"/>
                <a:ea typeface="Helvetica Neue"/>
                <a:cs typeface="Helvetica Neue"/>
              </a:rPr>
              <a:t>Landing-page site</a:t>
            </a:r>
          </a:p>
        </p:txBody>
      </p:sp>
      <p:sp>
        <p:nvSpPr>
          <p:cNvPr id="17" name="Google Analytics">
            <a:extLst xmlns:a="http://schemas.openxmlformats.org/drawingml/2006/main">
              <a:ext uri="{FF2B5EF4-FFF2-40B4-BE49-F238E27FC236}">
                <a16:creationId xmlns:a16="http://schemas.microsoft.com/office/drawing/2014/main" id="{2FCEBF1B-F5E1-4675-91BB-8D718540A506}"/>
              </a:ext>
            </a:extLst>
          </p:cNvPr>
          <p:cNvSpPr>
            <a:spLocks xmlns:a="http://schemas.openxmlformats.org/drawingml/2006/main" noGrp="1"/>
          </p:cNvSpPr>
          <p:nvPr/>
        </p:nvSpPr>
        <p:spPr>
          <a:xfrm xmlns:a="http://schemas.openxmlformats.org/drawingml/2006/main">
            <a:off x="8839200" y="3048000"/>
            <a:ext cx="264795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00" b="1">
                <a:solidFill>
                  <a:srgbClr val="20332F"/>
                </a:solidFill>
                <a:latin typeface="Helvetica Neue"/>
                <a:ea typeface="Helvetica Neue"/>
                <a:cs typeface="Helvetica Neue"/>
              </a:defRPr>
            </a:pPr>
            <a:r>
              <a:rPr sz="2100" b="1">
                <a:solidFill>
                  <a:srgbClr val="20332F"/>
                </a:solidFill>
                <a:latin typeface="Helvetica Neue"/>
                <a:ea typeface="Helvetica Neue"/>
                <a:cs typeface="Helvetica Neue"/>
              </a:rPr>
              <a:t>Google Analytics</a:t>
            </a:r>
          </a:p>
        </p:txBody>
      </p:sp>
      <p:sp>
        <p:nvSpPr>
          <p:cNvPr id="18" name="">
            <a:extLst xmlns:a="http://schemas.openxmlformats.org/drawingml/2006/main">
              <a:ext uri="{FF2B5EF4-FFF2-40B4-BE49-F238E27FC236}">
                <a16:creationId xmlns:a16="http://schemas.microsoft.com/office/drawing/2014/main" id="{E82F3C18-C7AF-4276-A318-706B58375362}"/>
              </a:ext>
            </a:extLst>
          </p:cNvPr>
          <p:cNvSpPr>
            <a:spLocks xmlns:a="http://schemas.openxmlformats.org/drawingml/2006/main" noGrp="1"/>
          </p:cNvSpPr>
          <p:nvPr/>
        </p:nvSpPr>
        <p:spPr>
          <a:xfrm xmlns:a="http://schemas.openxmlformats.org/drawingml/2006/main">
            <a:off x="21240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19" name="">
            <a:extLst xmlns:a="http://schemas.openxmlformats.org/drawingml/2006/main">
              <a:ext uri="{FF2B5EF4-FFF2-40B4-BE49-F238E27FC236}">
                <a16:creationId xmlns:a16="http://schemas.microsoft.com/office/drawing/2014/main" id="{20906F27-2CC5-4AEE-8F3C-9F20F5AA0417}"/>
              </a:ext>
            </a:extLst>
          </p:cNvPr>
          <p:cNvSpPr>
            <a:spLocks xmlns:a="http://schemas.openxmlformats.org/drawingml/2006/main" noGrp="1"/>
          </p:cNvSpPr>
          <p:nvPr/>
        </p:nvSpPr>
        <p:spPr>
          <a:xfrm xmlns:a="http://schemas.openxmlformats.org/drawingml/2006/main">
            <a:off x="60102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0" name="">
            <a:extLst xmlns:a="http://schemas.openxmlformats.org/drawingml/2006/main">
              <a:ext uri="{FF2B5EF4-FFF2-40B4-BE49-F238E27FC236}">
                <a16:creationId xmlns:a16="http://schemas.microsoft.com/office/drawing/2014/main" id="{6A0F6310-1563-4164-BE11-48ED6A97C642}"/>
              </a:ext>
            </a:extLst>
          </p:cNvPr>
          <p:cNvSpPr>
            <a:spLocks xmlns:a="http://schemas.openxmlformats.org/drawingml/2006/main" noGrp="1"/>
          </p:cNvSpPr>
          <p:nvPr/>
        </p:nvSpPr>
        <p:spPr>
          <a:xfrm xmlns:a="http://schemas.openxmlformats.org/drawingml/2006/main">
            <a:off x="101631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1" name="Ryze AI">
            <a:extLst xmlns:a="http://schemas.openxmlformats.org/drawingml/2006/main">
              <a:ext uri="{FF2B5EF4-FFF2-40B4-BE49-F238E27FC236}">
                <a16:creationId xmlns:a16="http://schemas.microsoft.com/office/drawing/2014/main" id="{4F9E73B7-556C-45A0-9BB9-41DDBC40EF4B}"/>
              </a:ext>
            </a:extLst>
          </p:cNvPr>
          <p:cNvSpPr>
            <a:spLocks xmlns:a="http://schemas.openxmlformats.org/drawingml/2006/main" noGrp="1"/>
          </p:cNvSpPr>
          <p:nvPr/>
        </p:nvSpPr>
        <p:spPr>
          <a:xfrm xmlns:a="http://schemas.openxmlformats.org/drawingml/2006/main">
            <a:off x="1219200" y="4219575"/>
            <a:ext cx="1809750" cy="5619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75" b="1">
                <a:solidFill>
                  <a:srgbClr val="27705E"/>
                </a:solidFill>
                <a:latin typeface="Helvetica Neue"/>
                <a:ea typeface="Helvetica Neue"/>
                <a:cs typeface="Helvetica Neue"/>
              </a:defRPr>
            </a:pPr>
            <a:r>
              <a:rPr sz="2175" b="1">
                <a:solidFill>
                  <a:srgbClr val="27705E"/>
                </a:solidFill>
                <a:latin typeface="Helvetica Neue"/>
                <a:ea typeface="Helvetica Neue"/>
                <a:cs typeface="Helvetica Neue"/>
              </a:rPr>
              <a:t>Ryze AI</a:t>
            </a:r>
          </a:p>
        </p:txBody>
      </p:sp>
      <p:sp>
        <p:nvSpPr>
          <p:cNvPr id="22" name="Publishing MCP">
            <a:extLst xmlns:a="http://schemas.openxmlformats.org/drawingml/2006/main">
              <a:ext uri="{FF2B5EF4-FFF2-40B4-BE49-F238E27FC236}">
                <a16:creationId xmlns:a16="http://schemas.microsoft.com/office/drawing/2014/main" id="{239530A1-C66F-43EA-BA08-4F9E52A7456D}"/>
              </a:ext>
            </a:extLst>
          </p:cNvPr>
          <p:cNvSpPr>
            <a:spLocks xmlns:a="http://schemas.openxmlformats.org/drawingml/2006/main" noGrp="1"/>
          </p:cNvSpPr>
          <p:nvPr/>
        </p:nvSpPr>
        <p:spPr>
          <a:xfrm xmlns:a="http://schemas.openxmlformats.org/drawingml/2006/main">
            <a:off x="4067175" y="4000500"/>
            <a:ext cx="2333625" cy="5238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1950" b="1">
                <a:solidFill>
                  <a:srgbClr val="27705E"/>
                </a:solidFill>
                <a:latin typeface="Helvetica Neue"/>
                <a:ea typeface="Helvetica Neue"/>
                <a:cs typeface="Helvetica Neue"/>
              </a:defRPr>
            </a:pPr>
            <a:r>
              <a:rPr sz="1950" b="1">
                <a:solidFill>
                  <a:srgbClr val="27705E"/>
                </a:solidFill>
                <a:latin typeface="Helvetica Neue"/>
                <a:ea typeface="Helvetica Neue"/>
                <a:cs typeface="Helvetica Neue"/>
              </a:rPr>
              <a:t>Publishing MCP</a:t>
            </a:r>
          </a:p>
        </p:txBody>
      </p:sp>
      <p:sp>
        <p:nvSpPr>
          <p:cNvPr id="23" name="Cursor">
            <a:extLst xmlns:a="http://schemas.openxmlformats.org/drawingml/2006/main">
              <a:ext uri="{FF2B5EF4-FFF2-40B4-BE49-F238E27FC236}">
                <a16:creationId xmlns:a16="http://schemas.microsoft.com/office/drawing/2014/main" id="{D54C957B-298F-443D-BAB5-CDA9633E0374}"/>
              </a:ext>
            </a:extLst>
          </p:cNvPr>
          <p:cNvSpPr>
            <a:spLocks xmlns:a="http://schemas.openxmlformats.org/drawingml/2006/main" noGrp="1"/>
          </p:cNvSpPr>
          <p:nvPr/>
        </p:nvSpPr>
        <p:spPr>
          <a:xfrm xmlns:a="http://schemas.openxmlformats.org/drawingml/2006/main">
            <a:off x="6591300" y="4000500"/>
            <a:ext cx="1333500" cy="5238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Cursor</a:t>
            </a:r>
          </a:p>
        </p:txBody>
      </p:sp>
      <p:sp>
        <p:nvSpPr>
          <p:cNvPr id="24" name="">
            <a:extLst xmlns:a="http://schemas.openxmlformats.org/drawingml/2006/main">
              <a:ext uri="{FF2B5EF4-FFF2-40B4-BE49-F238E27FC236}">
                <a16:creationId xmlns:a16="http://schemas.microsoft.com/office/drawing/2014/main" id="{074E45B0-03DE-4DCC-866E-7D23A8CDEE20}"/>
              </a:ext>
            </a:extLst>
          </p:cNvPr>
          <p:cNvSpPr>
            <a:spLocks xmlns:a="http://schemas.openxmlformats.org/drawingml/2006/main" noGrp="1"/>
          </p:cNvSpPr>
          <p:nvPr/>
        </p:nvSpPr>
        <p:spPr>
          <a:xfrm xmlns:a="http://schemas.openxmlformats.org/drawingml/2006/main">
            <a:off x="7258050" y="3667125"/>
            <a:ext cx="0" cy="333375"/>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5" name="">
            <a:extLst xmlns:a="http://schemas.openxmlformats.org/drawingml/2006/main">
              <a:ext uri="{FF2B5EF4-FFF2-40B4-BE49-F238E27FC236}">
                <a16:creationId xmlns:a16="http://schemas.microsoft.com/office/drawing/2014/main" id="{AD529FFA-E184-4B83-8B77-A7984681DCCE}"/>
              </a:ext>
            </a:extLst>
          </p:cNvPr>
          <p:cNvSpPr>
            <a:spLocks xmlns:a="http://schemas.openxmlformats.org/drawingml/2006/main" noGrp="1"/>
          </p:cNvSpPr>
          <p:nvPr/>
        </p:nvSpPr>
        <p:spPr>
          <a:xfrm xmlns:a="http://schemas.openxmlformats.org/drawingml/2006/main">
            <a:off x="7258050" y="4524375"/>
            <a:ext cx="0" cy="333375"/>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6" name="Ryze AI">
            <a:extLst xmlns:a="http://schemas.openxmlformats.org/drawingml/2006/main">
              <a:ext uri="{FF2B5EF4-FFF2-40B4-BE49-F238E27FC236}">
                <a16:creationId xmlns:a16="http://schemas.microsoft.com/office/drawing/2014/main" id="{70793B46-2E23-4887-ACE9-B525E56132C5}"/>
              </a:ext>
            </a:extLst>
          </p:cNvPr>
          <p:cNvSpPr>
            <a:spLocks xmlns:a="http://schemas.openxmlformats.org/drawingml/2006/main" noGrp="1"/>
          </p:cNvSpPr>
          <p:nvPr/>
        </p:nvSpPr>
        <p:spPr>
          <a:xfrm xmlns:a="http://schemas.openxmlformats.org/drawingml/2006/main">
            <a:off x="9258300" y="4219575"/>
            <a:ext cx="1809750" cy="5619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75" b="1">
                <a:solidFill>
                  <a:srgbClr val="27705E"/>
                </a:solidFill>
                <a:latin typeface="Helvetica Neue"/>
                <a:ea typeface="Helvetica Neue"/>
                <a:cs typeface="Helvetica Neue"/>
              </a:defRPr>
            </a:pPr>
            <a:r>
              <a:rPr sz="2175" b="1">
                <a:solidFill>
                  <a:srgbClr val="27705E"/>
                </a:solidFill>
                <a:latin typeface="Helvetica Neue"/>
                <a:ea typeface="Helvetica Neue"/>
                <a:cs typeface="Helvetica Neue"/>
              </a:rPr>
              <a:t>Ryze AI</a:t>
            </a:r>
          </a:p>
        </p:txBody>
      </p:sp>
      <p:sp>
        <p:nvSpPr>
          <p:cNvPr id="27" name="">
            <a:extLst xmlns:a="http://schemas.openxmlformats.org/drawingml/2006/main">
              <a:ext uri="{FF2B5EF4-FFF2-40B4-BE49-F238E27FC236}">
                <a16:creationId xmlns:a16="http://schemas.microsoft.com/office/drawing/2014/main" id="{F9919D68-98BD-415A-92AB-54B3E1629ADC}"/>
              </a:ext>
            </a:extLst>
          </p:cNvPr>
          <p:cNvSpPr>
            <a:spLocks xmlns:a="http://schemas.openxmlformats.org/drawingml/2006/main" noGrp="1"/>
          </p:cNvSpPr>
          <p:nvPr/>
        </p:nvSpPr>
        <p:spPr>
          <a:xfrm xmlns:a="http://schemas.openxmlformats.org/drawingml/2006/main">
            <a:off x="2124075" y="3667125"/>
            <a:ext cx="0" cy="5524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8" name="">
            <a:extLst xmlns:a="http://schemas.openxmlformats.org/drawingml/2006/main">
              <a:ext uri="{FF2B5EF4-FFF2-40B4-BE49-F238E27FC236}">
                <a16:creationId xmlns:a16="http://schemas.microsoft.com/office/drawing/2014/main" id="{21A375B2-9C6C-4DEE-91AF-C8594CA87A10}"/>
              </a:ext>
            </a:extLst>
          </p:cNvPr>
          <p:cNvSpPr>
            <a:spLocks xmlns:a="http://schemas.openxmlformats.org/drawingml/2006/main" noGrp="1"/>
          </p:cNvSpPr>
          <p:nvPr/>
        </p:nvSpPr>
        <p:spPr>
          <a:xfrm xmlns:a="http://schemas.openxmlformats.org/drawingml/2006/main">
            <a:off x="10163175" y="3667125"/>
            <a:ext cx="0" cy="5524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9" name="">
            <a:extLst xmlns:a="http://schemas.openxmlformats.org/drawingml/2006/main">
              <a:ext uri="{FF2B5EF4-FFF2-40B4-BE49-F238E27FC236}">
                <a16:creationId xmlns:a16="http://schemas.microsoft.com/office/drawing/2014/main" id="{FC7D6581-1B41-4281-B2E1-B747BE7BE44F}"/>
              </a:ext>
            </a:extLst>
          </p:cNvPr>
          <p:cNvSpPr>
            <a:spLocks xmlns:a="http://schemas.openxmlformats.org/drawingml/2006/main" noGrp="1"/>
          </p:cNvSpPr>
          <p:nvPr/>
        </p:nvSpPr>
        <p:spPr>
          <a:xfrm xmlns:a="http://schemas.openxmlformats.org/drawingml/2006/main">
            <a:off x="5233988" y="3667125"/>
            <a:ext cx="0" cy="333375"/>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0" name="Human">
            <a:extLst xmlns:a="http://schemas.openxmlformats.org/drawingml/2006/main">
              <a:ext uri="{FF2B5EF4-FFF2-40B4-BE49-F238E27FC236}">
                <a16:creationId xmlns:a16="http://schemas.microsoft.com/office/drawing/2014/main" id="{998B8C50-B843-4CC5-8331-0C68A8653D89}"/>
              </a:ext>
            </a:extLst>
          </p:cNvPr>
          <p:cNvSpPr>
            <a:spLocks xmlns:a="http://schemas.openxmlformats.org/drawingml/2006/main" noGrp="1"/>
          </p:cNvSpPr>
          <p:nvPr/>
        </p:nvSpPr>
        <p:spPr>
          <a:xfrm xmlns:a="http://schemas.openxmlformats.org/drawingml/2006/main">
            <a:off x="5143500" y="5810250"/>
            <a:ext cx="1685925" cy="523875"/>
          </a:xfrm>
          <a:prstGeom xmlns:a="http://schemas.openxmlformats.org/drawingml/2006/main" prst="roundRect">
            <a:avLst>
              <a:gd name="adj" fmla="val 14545"/>
            </a:avLst>
          </a:prstGeom>
          <a:solidFill xmlns:a="http://schemas.openxmlformats.org/drawingml/2006/main">
            <a:srgbClr val="27705E"/>
          </a:solidFill>
          <a:ln xmlns:a="http://schemas.openxmlformats.org/drawingml/2006/main" w="14288">
            <a:solidFill>
              <a:srgbClr val="27705E"/>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475" b="1">
                <a:solidFill>
                  <a:srgbClr val="FFFFFF"/>
                </a:solidFill>
                <a:latin typeface="Helvetica Neue"/>
                <a:ea typeface="Helvetica Neue"/>
                <a:cs typeface="Helvetica Neue"/>
              </a:defRPr>
            </a:pPr>
            <a:r>
              <a:rPr sz="2475" b="1">
                <a:solidFill>
                  <a:srgbClr val="FFFFFF"/>
                </a:solidFill>
                <a:latin typeface="Helvetica Neue"/>
                <a:ea typeface="Helvetica Neue"/>
                <a:cs typeface="Helvetica Neue"/>
              </a:rPr>
              <a:t>Human</a:t>
            </a:r>
          </a:p>
        </p:txBody>
      </p:sp>
      <p:sp>
        <p:nvSpPr>
          <p:cNvPr id="31" name="Grok Bot">
            <a:extLst xmlns:a="http://schemas.openxmlformats.org/drawingml/2006/main">
              <a:ext uri="{FF2B5EF4-FFF2-40B4-BE49-F238E27FC236}">
                <a16:creationId xmlns:a16="http://schemas.microsoft.com/office/drawing/2014/main" id="{8A905726-5EEC-40AB-AA0C-FEDFABC3140A}"/>
              </a:ext>
            </a:extLst>
          </p:cNvPr>
          <p:cNvSpPr>
            <a:spLocks xmlns:a="http://schemas.openxmlformats.org/drawingml/2006/main" noGrp="1"/>
          </p:cNvSpPr>
          <p:nvPr/>
        </p:nvSpPr>
        <p:spPr>
          <a:xfrm xmlns:a="http://schemas.openxmlformats.org/drawingml/2006/main">
            <a:off x="4600575" y="4857750"/>
            <a:ext cx="2781300" cy="619125"/>
          </a:xfrm>
          <a:prstGeom xmlns:a="http://schemas.openxmlformats.org/drawingml/2006/main" prst="rect">
            <a:avLst/>
          </a:prstGeom>
          <a:solidFill xmlns:a="http://schemas.openxmlformats.org/drawingml/2006/main">
            <a:srgbClr val="20332F"/>
          </a:solidFill>
          <a:ln xmlns:a="http://schemas.openxmlformats.org/drawingml/2006/main" w="14288">
            <a:solidFill>
              <a:srgbClr val="20332F"/>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Grok Bot</a:t>
            </a:r>
          </a:p>
        </p:txBody>
      </p:sp>
      <p:sp>
        <p:nvSpPr>
          <p:cNvPr id="32" name="">
            <a:extLst xmlns:a="http://schemas.openxmlformats.org/drawingml/2006/main">
              <a:ext uri="{FF2B5EF4-FFF2-40B4-BE49-F238E27FC236}">
                <a16:creationId xmlns:a16="http://schemas.microsoft.com/office/drawing/2014/main" id="{59FEEC60-8F00-4F6A-B2F2-B5BCDB230311}"/>
              </a:ext>
            </a:extLst>
          </p:cNvPr>
          <p:cNvSpPr>
            <a:spLocks xmlns:a="http://schemas.openxmlformats.org/drawingml/2006/main" noGrp="1"/>
          </p:cNvSpPr>
          <p:nvPr/>
        </p:nvSpPr>
        <p:spPr>
          <a:xfrm xmlns:a="http://schemas.openxmlformats.org/drawingml/2006/main">
            <a:off x="5991225" y="5476875"/>
            <a:ext cx="0" cy="333375"/>
          </a:xfrm>
          <a:prstGeom xmlns:a="http://schemas.openxmlformats.org/drawingml/2006/main" prst="line">
            <a:avLst/>
          </a:prstGeom>
          <a:noFill xmlns:a="http://schemas.openxmlformats.org/drawingml/2006/main"/>
          <a:ln xmlns:a="http://schemas.openxmlformats.org/drawingml/2006/main" w="19050">
            <a:solidFill>
              <a:srgbClr val="27705E"/>
            </a:solidFill>
            <a:prstDash val="solid"/>
          </a:ln>
        </p:spPr>
      </p:sp>
      <p:sp>
        <p:nvSpPr>
          <p:cNvPr id="33" name="">
            <a:extLst xmlns:a="http://schemas.openxmlformats.org/drawingml/2006/main">
              <a:ext uri="{FF2B5EF4-FFF2-40B4-BE49-F238E27FC236}">
                <a16:creationId xmlns:a16="http://schemas.microsoft.com/office/drawing/2014/main" id="{A4226566-D41F-4BE4-812E-D8884EA36F02}"/>
              </a:ext>
            </a:extLst>
          </p:cNvPr>
          <p:cNvSpPr>
            <a:spLocks xmlns:a="http://schemas.openxmlformats.org/drawingml/2006/main" noGrp="1"/>
          </p:cNvSpPr>
          <p:nvPr/>
        </p:nvSpPr>
        <p:spPr>
          <a:xfrm xmlns:a="http://schemas.openxmlformats.org/drawingml/2006/main">
            <a:off x="5233988" y="4524375"/>
            <a:ext cx="0" cy="333375"/>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4" name="">
            <a:extLst xmlns:a="http://schemas.openxmlformats.org/drawingml/2006/main">
              <a:ext uri="{FF2B5EF4-FFF2-40B4-BE49-F238E27FC236}">
                <a16:creationId xmlns:a16="http://schemas.microsoft.com/office/drawing/2014/main" id="{7604DB23-3C43-4980-B6CF-A9A68263DDFB}"/>
              </a:ext>
            </a:extLst>
          </p:cNvPr>
          <p:cNvSpPr>
            <a:spLocks xmlns:a="http://schemas.openxmlformats.org/drawingml/2006/main" noGrp="1"/>
          </p:cNvSpPr>
          <p:nvPr/>
        </p:nvSpPr>
        <p:spPr>
          <a:xfrm xmlns:a="http://schemas.openxmlformats.org/drawingml/2006/main">
            <a:off x="2124075" y="4781550"/>
            <a:ext cx="0" cy="38100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5" name="">
            <a:extLst xmlns:a="http://schemas.openxmlformats.org/drawingml/2006/main">
              <a:ext uri="{FF2B5EF4-FFF2-40B4-BE49-F238E27FC236}">
                <a16:creationId xmlns:a16="http://schemas.microsoft.com/office/drawing/2014/main" id="{A4D2379A-3856-4446-9B2F-151A90ED474B}"/>
              </a:ext>
            </a:extLst>
          </p:cNvPr>
          <p:cNvSpPr>
            <a:spLocks xmlns:a="http://schemas.openxmlformats.org/drawingml/2006/main" noGrp="1"/>
          </p:cNvSpPr>
          <p:nvPr/>
        </p:nvSpPr>
        <p:spPr>
          <a:xfrm xmlns:a="http://schemas.openxmlformats.org/drawingml/2006/main">
            <a:off x="2124075" y="5162550"/>
            <a:ext cx="2476500" cy="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6" name="">
            <a:extLst xmlns:a="http://schemas.openxmlformats.org/drawingml/2006/main">
              <a:ext uri="{FF2B5EF4-FFF2-40B4-BE49-F238E27FC236}">
                <a16:creationId xmlns:a16="http://schemas.microsoft.com/office/drawing/2014/main" id="{705ACF8C-C8AB-4B5B-A298-62C3DE0C451E}"/>
              </a:ext>
            </a:extLst>
          </p:cNvPr>
          <p:cNvSpPr>
            <a:spLocks xmlns:a="http://schemas.openxmlformats.org/drawingml/2006/main" noGrp="1"/>
          </p:cNvSpPr>
          <p:nvPr/>
        </p:nvSpPr>
        <p:spPr>
          <a:xfrm xmlns:a="http://schemas.openxmlformats.org/drawingml/2006/main">
            <a:off x="7381875" y="5162550"/>
            <a:ext cx="2781300" cy="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7" name="">
            <a:extLst xmlns:a="http://schemas.openxmlformats.org/drawingml/2006/main">
              <a:ext uri="{FF2B5EF4-FFF2-40B4-BE49-F238E27FC236}">
                <a16:creationId xmlns:a16="http://schemas.microsoft.com/office/drawing/2014/main" id="{A4278EF7-5A9C-4EE0-89FD-7DFD5D443617}"/>
              </a:ext>
            </a:extLst>
          </p:cNvPr>
          <p:cNvSpPr>
            <a:spLocks xmlns:a="http://schemas.openxmlformats.org/drawingml/2006/main" noGrp="1"/>
          </p:cNvSpPr>
          <p:nvPr/>
        </p:nvSpPr>
        <p:spPr>
          <a:xfrm xmlns:a="http://schemas.openxmlformats.org/drawingml/2006/main">
            <a:off x="10163175" y="4781550"/>
            <a:ext cx="0" cy="38100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Tree>
    <p:extLst>
      <p:ext uri="{BB962C8B-B14F-4D97-AF65-F5344CB8AC3E}">
        <p14:creationId xmlns:p14="http://schemas.microsoft.com/office/powerpoint/2010/main" val="1132744557"/>
      </p:ext>
    </p:extLst>
  </p:cSld>
</p:sld>
</file>

<file path=ppt/slides/slide10.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11" name="Step 1: Landing-page site">
            <a:extLst xmlns:a="http://schemas.openxmlformats.org/drawingml/2006/main">
              <a:ext uri="{FF2B5EF4-FFF2-40B4-BE49-F238E27FC236}">
                <a16:creationId xmlns:a16="http://schemas.microsoft.com/office/drawing/2014/main" id="{6DCAAAE1-77BE-49BA-A1A9-D4205929C5C0}"/>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Step 1: Landing-page site</a:t>
            </a:r>
          </a:p>
        </p:txBody>
      </p:sp>
      <p:sp>
        <p:nvSpPr>
          <p:cNvPr id="2" name="10">
            <a:extLst xmlns:a="http://schemas.openxmlformats.org/drawingml/2006/main">
              <a:ext uri="{FF2B5EF4-FFF2-40B4-BE49-F238E27FC236}">
                <a16:creationId xmlns:a16="http://schemas.microsoft.com/office/drawing/2014/main" id="{F2F104B8-2B04-4734-A95B-8B172FDB1B8E}"/>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10</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0b7542a63044e2c"/>
          <a:stretch xmlns:a="http://schemas.openxmlformats.org/drawingml/2006/main"/>
        </p:blipFill>
        <p:spPr>
          <a:xfrm xmlns:a="http://schemas.openxmlformats.org/drawingml/2006/main">
            <a:off x="6334125" y="2024063"/>
            <a:ext cx="5286375" cy="3524250"/>
          </a:xfrm>
          <a:prstGeom xmlns:a="http://schemas.openxmlformats.org/drawingml/2006/main" prst="rect">
            <a:avLst/>
          </a:prstGeom>
        </p:spPr>
      </p:pic>
      <p:sp>
        <p:nvSpPr>
          <p:cNvPr id="4" name="An MCP service connects agent and site">
            <a:extLst xmlns:a="http://schemas.openxmlformats.org/drawingml/2006/main">
              <a:ext uri="{FF2B5EF4-FFF2-40B4-BE49-F238E27FC236}">
                <a16:creationId xmlns:a16="http://schemas.microsoft.com/office/drawing/2014/main" id="{F1998541-FE3E-4899-8098-31DCC08EA094}"/>
              </a:ext>
            </a:extLst>
          </p:cNvPr>
          <p:cNvSpPr>
            <a:spLocks xmlns:a="http://schemas.openxmlformats.org/drawingml/2006/main" noGrp="1"/>
          </p:cNvSpPr>
          <p:nvPr/>
        </p:nvSpPr>
        <p:spPr>
          <a:xfrm xmlns:a="http://schemas.openxmlformats.org/drawingml/2006/main">
            <a:off x="714375" y="1714500"/>
            <a:ext cx="600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An MCP service connects agent and site</a:t>
            </a:r>
          </a:p>
        </p:txBody>
      </p:sp>
      <p:sp>
        <p:nvSpPr>
          <p:cNvPr id="5" name="The connection lets agents create, update,&#10;and publish on th">
            <a:extLst xmlns:a="http://schemas.openxmlformats.org/drawingml/2006/main">
              <a:ext uri="{FF2B5EF4-FFF2-40B4-BE49-F238E27FC236}">
                <a16:creationId xmlns:a16="http://schemas.microsoft.com/office/drawing/2014/main" id="{E6811830-BA02-44EA-9901-05522F2B0177}"/>
              </a:ext>
            </a:extLst>
          </p:cNvPr>
          <p:cNvSpPr>
            <a:spLocks xmlns:a="http://schemas.openxmlformats.org/drawingml/2006/main" noGrp="1"/>
          </p:cNvSpPr>
          <p:nvPr/>
        </p:nvSpPr>
        <p:spPr>
          <a:xfrm xmlns:a="http://schemas.openxmlformats.org/drawingml/2006/main">
            <a:off x="714375" y="2152650"/>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The connection lets agents create, update,</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and publish on the website platform.</a:t>
            </a:r>
          </a:p>
        </p:txBody>
      </p:sp>
      <p:sp>
        <p:nvSpPr>
          <p:cNvPr id="6" name="Reusable templates + Zúme’s voice">
            <a:extLst xmlns:a="http://schemas.openxmlformats.org/drawingml/2006/main">
              <a:ext uri="{FF2B5EF4-FFF2-40B4-BE49-F238E27FC236}">
                <a16:creationId xmlns:a16="http://schemas.microsoft.com/office/drawing/2014/main" id="{3E816449-D483-4DC0-899C-60D2A5434A00}"/>
              </a:ext>
            </a:extLst>
          </p:cNvPr>
          <p:cNvSpPr>
            <a:spLocks xmlns:a="http://schemas.openxmlformats.org/drawingml/2006/main" noGrp="1"/>
          </p:cNvSpPr>
          <p:nvPr/>
        </p:nvSpPr>
        <p:spPr>
          <a:xfrm xmlns:a="http://schemas.openxmlformats.org/drawingml/2006/main">
            <a:off x="714375" y="3067050"/>
            <a:ext cx="6000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Reusable templates + Zúme’s voice</a:t>
            </a:r>
          </a:p>
        </p:txBody>
      </p:sp>
      <p:sp>
        <p:nvSpPr>
          <p:cNvPr id="7" name="Define the layouts, brand, and messaging&#10;the agents should u">
            <a:extLst xmlns:a="http://schemas.openxmlformats.org/drawingml/2006/main">
              <a:ext uri="{FF2B5EF4-FFF2-40B4-BE49-F238E27FC236}">
                <a16:creationId xmlns:a16="http://schemas.microsoft.com/office/drawing/2014/main" id="{1711978F-9263-4813-89C4-C42692C3895A}"/>
              </a:ext>
            </a:extLst>
          </p:cNvPr>
          <p:cNvSpPr>
            <a:spLocks xmlns:a="http://schemas.openxmlformats.org/drawingml/2006/main" noGrp="1"/>
          </p:cNvSpPr>
          <p:nvPr/>
        </p:nvSpPr>
        <p:spPr>
          <a:xfrm xmlns:a="http://schemas.openxmlformats.org/drawingml/2006/main">
            <a:off x="714375" y="3505200"/>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Define the layouts, brand, and messaging</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the agents should use.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fc50bac1ce347eb"/>
          <a:stretch xmlns:a="http://schemas.openxmlformats.org/drawingml/2006/main"/>
        </p:blipFill>
        <p:spPr>
          <a:xfrm xmlns:a="http://schemas.openxmlformats.org/drawingml/2006/main">
            <a:off x="714375" y="4572000"/>
            <a:ext cx="1619250" cy="1619250"/>
          </a:xfrm>
          <a:prstGeom xmlns:a="http://schemas.openxmlformats.org/drawingml/2006/main" prst="rect">
            <a:avLst/>
          </a:prstGeom>
        </p:spPr>
      </p:pic>
      <p:sp>
        <p:nvSpPr>
          <p:cNvPr id="9" name="See a live landing page">
            <a:extLst xmlns:a="http://schemas.openxmlformats.org/drawingml/2006/main">
              <a:ext uri="{FF2B5EF4-FFF2-40B4-BE49-F238E27FC236}">
                <a16:creationId xmlns:a16="http://schemas.microsoft.com/office/drawing/2014/main" id="{D178E08F-70BE-4759-BEB4-295037AEE822}"/>
              </a:ext>
            </a:extLst>
          </p:cNvPr>
          <p:cNvSpPr>
            <a:spLocks xmlns:a="http://schemas.openxmlformats.org/drawingml/2006/main" noGrp="1"/>
          </p:cNvSpPr>
          <p:nvPr/>
        </p:nvSpPr>
        <p:spPr>
          <a:xfrm xmlns:a="http://schemas.openxmlformats.org/drawingml/2006/main">
            <a:off x="2590800" y="4905375"/>
            <a:ext cx="3857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See a live landing page</a:t>
            </a:r>
          </a:p>
        </p:txBody>
      </p:sp>
      <p:sp>
        <p:nvSpPr>
          <p:cNvPr id="10" name="Scan for the English&#10;prayer-walking page.">
            <a:extLst xmlns:a="http://schemas.openxmlformats.org/drawingml/2006/main">
              <a:ext uri="{FF2B5EF4-FFF2-40B4-BE49-F238E27FC236}">
                <a16:creationId xmlns:a16="http://schemas.microsoft.com/office/drawing/2014/main" id="{4DAA2E2F-6CA9-41E4-B408-A6BB0436C88C}"/>
              </a:ext>
            </a:extLst>
          </p:cNvPr>
          <p:cNvSpPr>
            <a:spLocks xmlns:a="http://schemas.openxmlformats.org/drawingml/2006/main" noGrp="1"/>
          </p:cNvSpPr>
          <p:nvPr/>
        </p:nvSpPr>
        <p:spPr>
          <a:xfrm xmlns:a="http://schemas.openxmlformats.org/drawingml/2006/main">
            <a:off x="2590800" y="5353050"/>
            <a:ext cx="3762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20332F"/>
                </a:solidFill>
                <a:latin typeface="Helvetica Neue"/>
                <a:ea typeface="Helvetica Neue"/>
                <a:cs typeface="Helvetica Neue"/>
              </a:defRPr>
            </a:pPr>
            <a:r>
              <a:rPr sz="1875" b="0">
                <a:solidFill>
                  <a:srgbClr val="20332F"/>
                </a:solidFill>
                <a:latin typeface="Helvetica Neue"/>
                <a:ea typeface="Helvetica Neue"/>
                <a:cs typeface="Helvetica Neue"/>
              </a:rPr>
              <a:t>Scan for the English</a:t>
            </a:r>
          </a:p>
          <a:p xmlns:a="http://schemas.openxmlformats.org/drawingml/2006/main">
            <a:pPr>
              <a:defRPr sz="1875" b="0">
                <a:solidFill>
                  <a:srgbClr val="20332F"/>
                </a:solidFill>
                <a:latin typeface="Helvetica Neue"/>
                <a:ea typeface="Helvetica Neue"/>
                <a:cs typeface="Helvetica Neue"/>
              </a:defRPr>
            </a:pPr>
            <a:r>
              <a:rPr sz="1875" b="0">
                <a:solidFill>
                  <a:srgbClr val="20332F"/>
                </a:solidFill>
                <a:latin typeface="Helvetica Neue"/>
                <a:ea typeface="Helvetica Neue"/>
                <a:cs typeface="Helvetica Neue"/>
              </a:rPr>
              <a:t>prayer-walking page.</a:t>
            </a:r>
          </a:p>
        </p:txBody>
      </p:sp>
    </p:spTree>
    <p:extLst>
      <p:ext uri="{BB962C8B-B14F-4D97-AF65-F5344CB8AC3E}">
        <p14:creationId xmlns:p14="http://schemas.microsoft.com/office/powerpoint/2010/main" val="1132744557"/>
      </p:ext>
    </p:extLst>
  </p:cSld>
</p:sld>
</file>

<file path=ppt/slides/slide11.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19" name="Step 2: Ad accounts">
            <a:extLst xmlns:a="http://schemas.openxmlformats.org/drawingml/2006/main">
              <a:ext uri="{FF2B5EF4-FFF2-40B4-BE49-F238E27FC236}">
                <a16:creationId xmlns:a16="http://schemas.microsoft.com/office/drawing/2014/main" id="{78B223DE-6549-440D-9934-2EAC9FF76CB0}"/>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Step 2: Ad accounts</a:t>
            </a:r>
          </a:p>
        </p:txBody>
      </p:sp>
      <p:sp>
        <p:nvSpPr>
          <p:cNvPr id="2" name="11">
            <a:extLst xmlns:a="http://schemas.openxmlformats.org/drawingml/2006/main">
              <a:ext uri="{FF2B5EF4-FFF2-40B4-BE49-F238E27FC236}">
                <a16:creationId xmlns:a16="http://schemas.microsoft.com/office/drawing/2014/main" id="{98D2BA49-13A6-4901-886B-94F6061414CF}"/>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11</a:t>
            </a:r>
          </a:p>
        </p:txBody>
      </p:sp>
      <p:sp>
        <p:nvSpPr>
          <p:cNvPr id="3" name="Ryze AI connects your agent to your advertising services.">
            <a:extLst xmlns:a="http://schemas.openxmlformats.org/drawingml/2006/main">
              <a:ext uri="{FF2B5EF4-FFF2-40B4-BE49-F238E27FC236}">
                <a16:creationId xmlns:a16="http://schemas.microsoft.com/office/drawing/2014/main" id="{75F12DE8-7E13-4114-827D-4F1395C8A81D}"/>
              </a:ext>
            </a:extLst>
          </p:cNvPr>
          <p:cNvSpPr>
            <a:spLocks xmlns:a="http://schemas.openxmlformats.org/drawingml/2006/main" noGrp="1"/>
          </p:cNvSpPr>
          <p:nvPr/>
        </p:nvSpPr>
        <p:spPr>
          <a:xfrm xmlns:a="http://schemas.openxmlformats.org/drawingml/2006/main">
            <a:off x="714375" y="1495425"/>
            <a:ext cx="10763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27705E"/>
                </a:solidFill>
                <a:latin typeface="Helvetica Neue"/>
                <a:ea typeface="Helvetica Neue"/>
                <a:cs typeface="Helvetica Neue"/>
              </a:defRPr>
            </a:pPr>
            <a:r>
              <a:rPr sz="2400" b="1">
                <a:solidFill>
                  <a:srgbClr val="27705E"/>
                </a:solidFill>
                <a:latin typeface="Helvetica Neue"/>
                <a:ea typeface="Helvetica Neue"/>
                <a:cs typeface="Helvetica Neue"/>
              </a:rPr>
              <a:t>Ryze AI connects your agent to your advertising services.</a:t>
            </a:r>
          </a:p>
        </p:txBody>
      </p:sp>
      <p:sp>
        <p:nvSpPr>
          <p:cNvPr id="4" name="Your agent">
            <a:extLst xmlns:a="http://schemas.openxmlformats.org/drawingml/2006/main">
              <a:ext uri="{FF2B5EF4-FFF2-40B4-BE49-F238E27FC236}">
                <a16:creationId xmlns:a16="http://schemas.microsoft.com/office/drawing/2014/main" id="{C92EE0CD-2EEC-45BB-933B-945489770696}"/>
              </a:ext>
            </a:extLst>
          </p:cNvPr>
          <p:cNvSpPr>
            <a:spLocks xmlns:a="http://schemas.openxmlformats.org/drawingml/2006/main" noGrp="1"/>
          </p:cNvSpPr>
          <p:nvPr/>
        </p:nvSpPr>
        <p:spPr>
          <a:xfrm xmlns:a="http://schemas.openxmlformats.org/drawingml/2006/main">
            <a:off x="714375" y="3152775"/>
            <a:ext cx="1952625" cy="1047750"/>
          </a:xfrm>
          <a:prstGeom xmlns:a="http://schemas.openxmlformats.org/drawingml/2006/main" prst="roundRect">
            <a:avLst>
              <a:gd name="adj" fmla="val 7273"/>
            </a:avLst>
          </a:prstGeom>
          <a:solidFill xmlns:a="http://schemas.openxmlformats.org/drawingml/2006/main">
            <a:srgbClr val="20332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2325" b="1">
                <a:solidFill>
                  <a:srgbClr val="FFFFFF"/>
                </a:solidFill>
                <a:latin typeface="Helvetica Neue"/>
                <a:ea typeface="Helvetica Neue"/>
                <a:cs typeface="Helvetica Neue"/>
              </a:defRPr>
            </a:pPr>
            <a:r>
              <a:rPr sz="2325" b="1">
                <a:solidFill>
                  <a:srgbClr val="FFFFFF"/>
                </a:solidFill>
                <a:latin typeface="Helvetica Neue"/>
                <a:ea typeface="Helvetica Neue"/>
                <a:cs typeface="Helvetica Neue"/>
              </a:rPr>
              <a:t>Your agent</a:t>
            </a:r>
          </a:p>
        </p:txBody>
      </p:sp>
      <p:sp>
        <p:nvSpPr>
          <p:cNvPr id="5" name="Ryze AI">
            <a:extLst xmlns:a="http://schemas.openxmlformats.org/drawingml/2006/main">
              <a:ext uri="{FF2B5EF4-FFF2-40B4-BE49-F238E27FC236}">
                <a16:creationId xmlns:a16="http://schemas.microsoft.com/office/drawing/2014/main" id="{7B2703D3-9690-48C6-B9E4-1E560C6FD937}"/>
              </a:ext>
            </a:extLst>
          </p:cNvPr>
          <p:cNvSpPr>
            <a:spLocks xmlns:a="http://schemas.openxmlformats.org/drawingml/2006/main" noGrp="1"/>
          </p:cNvSpPr>
          <p:nvPr/>
        </p:nvSpPr>
        <p:spPr>
          <a:xfrm xmlns:a="http://schemas.openxmlformats.org/drawingml/2006/main">
            <a:off x="4048125" y="3152775"/>
            <a:ext cx="1952625" cy="1047750"/>
          </a:xfrm>
          <a:prstGeom xmlns:a="http://schemas.openxmlformats.org/drawingml/2006/main" prst="roundRect">
            <a:avLst>
              <a:gd name="adj" fmla="val 7273"/>
            </a:avLst>
          </a:prstGeom>
          <a:solidFill xmlns:a="http://schemas.openxmlformats.org/drawingml/2006/main">
            <a:srgbClr val="27705E"/>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2550" b="1">
                <a:solidFill>
                  <a:srgbClr val="FFFFFF"/>
                </a:solidFill>
                <a:latin typeface="Helvetica Neue"/>
                <a:ea typeface="Helvetica Neue"/>
                <a:cs typeface="Helvetica Neue"/>
              </a:defRPr>
            </a:pPr>
            <a:r>
              <a:rPr sz="2550" b="1">
                <a:solidFill>
                  <a:srgbClr val="FFFFFF"/>
                </a:solidFill>
                <a:latin typeface="Helvetica Neue"/>
                <a:ea typeface="Helvetica Neue"/>
                <a:cs typeface="Helvetica Neue"/>
              </a:rPr>
              <a:t>Ryze AI</a:t>
            </a:r>
          </a:p>
        </p:txBody>
      </p:sp>
      <p:sp>
        <p:nvSpPr>
          <p:cNvPr id="6" name="">
            <a:extLst xmlns:a="http://schemas.openxmlformats.org/drawingml/2006/main">
              <a:ext uri="{FF2B5EF4-FFF2-40B4-BE49-F238E27FC236}">
                <a16:creationId xmlns:a16="http://schemas.microsoft.com/office/drawing/2014/main" id="{3FAB5E2B-CF85-4D94-9B7A-6262A006EB60}"/>
              </a:ext>
            </a:extLst>
          </p:cNvPr>
          <p:cNvSpPr>
            <a:spLocks xmlns:a="http://schemas.openxmlformats.org/drawingml/2006/main" noGrp="1"/>
          </p:cNvSpPr>
          <p:nvPr/>
        </p:nvSpPr>
        <p:spPr>
          <a:xfrm xmlns:a="http://schemas.openxmlformats.org/drawingml/2006/main">
            <a:off x="7381875" y="2200275"/>
            <a:ext cx="4095750" cy="3390900"/>
          </a:xfrm>
          <a:prstGeom xmlns:a="http://schemas.openxmlformats.org/drawingml/2006/main" prst="roundRect">
            <a:avLst>
              <a:gd name="adj" fmla="val 2247"/>
            </a:avLst>
          </a:prstGeom>
          <a:solidFill xmlns:a="http://schemas.openxmlformats.org/drawingml/2006/main">
            <a:srgbClr val="E9EEE5"/>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r>
              <a:t/>
            </a:r>
          </a:p>
        </p:txBody>
      </p:sp>
      <p:sp>
        <p:nvSpPr>
          <p:cNvPr id="7" name="Google Ads">
            <a:extLst xmlns:a="http://schemas.openxmlformats.org/drawingml/2006/main">
              <a:ext uri="{FF2B5EF4-FFF2-40B4-BE49-F238E27FC236}">
                <a16:creationId xmlns:a16="http://schemas.microsoft.com/office/drawing/2014/main" id="{07C4F4B7-52B4-45E1-BBA8-36D7250CAE9E}"/>
              </a:ext>
            </a:extLst>
          </p:cNvPr>
          <p:cNvSpPr>
            <a:spLocks xmlns:a="http://schemas.openxmlformats.org/drawingml/2006/main" noGrp="1"/>
          </p:cNvSpPr>
          <p:nvPr/>
        </p:nvSpPr>
        <p:spPr>
          <a:xfrm xmlns:a="http://schemas.openxmlformats.org/drawingml/2006/main">
            <a:off x="7543800" y="2371725"/>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Google Ads</a:t>
            </a:r>
          </a:p>
        </p:txBody>
      </p:sp>
      <p:sp>
        <p:nvSpPr>
          <p:cNvPr id="8" name="Meta Ads">
            <a:extLst xmlns:a="http://schemas.openxmlformats.org/drawingml/2006/main">
              <a:ext uri="{FF2B5EF4-FFF2-40B4-BE49-F238E27FC236}">
                <a16:creationId xmlns:a16="http://schemas.microsoft.com/office/drawing/2014/main" id="{5F7D926D-9370-4CCA-9ABB-A8B6D49E5DF1}"/>
              </a:ext>
            </a:extLst>
          </p:cNvPr>
          <p:cNvSpPr>
            <a:spLocks xmlns:a="http://schemas.openxmlformats.org/drawingml/2006/main" noGrp="1"/>
          </p:cNvSpPr>
          <p:nvPr/>
        </p:nvSpPr>
        <p:spPr>
          <a:xfrm xmlns:a="http://schemas.openxmlformats.org/drawingml/2006/main">
            <a:off x="9496425" y="2371725"/>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Meta Ads</a:t>
            </a:r>
          </a:p>
        </p:txBody>
      </p:sp>
      <p:sp>
        <p:nvSpPr>
          <p:cNvPr id="9" name="LinkedIn Ads">
            <a:extLst xmlns:a="http://schemas.openxmlformats.org/drawingml/2006/main">
              <a:ext uri="{FF2B5EF4-FFF2-40B4-BE49-F238E27FC236}">
                <a16:creationId xmlns:a16="http://schemas.microsoft.com/office/drawing/2014/main" id="{43D3BC21-6717-475A-A813-63B82C39DB9C}"/>
              </a:ext>
            </a:extLst>
          </p:cNvPr>
          <p:cNvSpPr>
            <a:spLocks xmlns:a="http://schemas.openxmlformats.org/drawingml/2006/main" noGrp="1"/>
          </p:cNvSpPr>
          <p:nvPr/>
        </p:nvSpPr>
        <p:spPr>
          <a:xfrm xmlns:a="http://schemas.openxmlformats.org/drawingml/2006/main">
            <a:off x="7543800" y="2990850"/>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LinkedIn Ads</a:t>
            </a:r>
          </a:p>
        </p:txBody>
      </p:sp>
      <p:sp>
        <p:nvSpPr>
          <p:cNvPr id="10" name="OpenAI Ads">
            <a:extLst xmlns:a="http://schemas.openxmlformats.org/drawingml/2006/main">
              <a:ext uri="{FF2B5EF4-FFF2-40B4-BE49-F238E27FC236}">
                <a16:creationId xmlns:a16="http://schemas.microsoft.com/office/drawing/2014/main" id="{871C881E-A87B-41D2-A8F5-F1D65BD4F64C}"/>
              </a:ext>
            </a:extLst>
          </p:cNvPr>
          <p:cNvSpPr>
            <a:spLocks xmlns:a="http://schemas.openxmlformats.org/drawingml/2006/main" noGrp="1"/>
          </p:cNvSpPr>
          <p:nvPr/>
        </p:nvSpPr>
        <p:spPr>
          <a:xfrm xmlns:a="http://schemas.openxmlformats.org/drawingml/2006/main">
            <a:off x="9496425" y="2990850"/>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OpenAI Ads</a:t>
            </a:r>
          </a:p>
        </p:txBody>
      </p:sp>
      <p:sp>
        <p:nvSpPr>
          <p:cNvPr id="11" name="Microsoft Ads">
            <a:extLst xmlns:a="http://schemas.openxmlformats.org/drawingml/2006/main">
              <a:ext uri="{FF2B5EF4-FFF2-40B4-BE49-F238E27FC236}">
                <a16:creationId xmlns:a16="http://schemas.microsoft.com/office/drawing/2014/main" id="{74E77EE8-4773-46AD-9BC4-ED397A82601B}"/>
              </a:ext>
            </a:extLst>
          </p:cNvPr>
          <p:cNvSpPr>
            <a:spLocks xmlns:a="http://schemas.openxmlformats.org/drawingml/2006/main" noGrp="1"/>
          </p:cNvSpPr>
          <p:nvPr/>
        </p:nvSpPr>
        <p:spPr>
          <a:xfrm xmlns:a="http://schemas.openxmlformats.org/drawingml/2006/main">
            <a:off x="7543800" y="3609975"/>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Microsoft Ads</a:t>
            </a:r>
          </a:p>
        </p:txBody>
      </p:sp>
      <p:sp>
        <p:nvSpPr>
          <p:cNvPr id="12" name="TikTok Ads">
            <a:extLst xmlns:a="http://schemas.openxmlformats.org/drawingml/2006/main">
              <a:ext uri="{FF2B5EF4-FFF2-40B4-BE49-F238E27FC236}">
                <a16:creationId xmlns:a16="http://schemas.microsoft.com/office/drawing/2014/main" id="{782E1850-2C81-4345-9C4D-00D0008E2F8D}"/>
              </a:ext>
            </a:extLst>
          </p:cNvPr>
          <p:cNvSpPr>
            <a:spLocks xmlns:a="http://schemas.openxmlformats.org/drawingml/2006/main" noGrp="1"/>
          </p:cNvSpPr>
          <p:nvPr/>
        </p:nvSpPr>
        <p:spPr>
          <a:xfrm xmlns:a="http://schemas.openxmlformats.org/drawingml/2006/main">
            <a:off x="9496425" y="3609975"/>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TikTok Ads</a:t>
            </a:r>
          </a:p>
        </p:txBody>
      </p:sp>
      <p:sp>
        <p:nvSpPr>
          <p:cNvPr id="13" name="Snapchat Ads">
            <a:extLst xmlns:a="http://schemas.openxmlformats.org/drawingml/2006/main">
              <a:ext uri="{FF2B5EF4-FFF2-40B4-BE49-F238E27FC236}">
                <a16:creationId xmlns:a16="http://schemas.microsoft.com/office/drawing/2014/main" id="{0C4E5606-D4AA-4DFB-9EBE-DB374E4A5097}"/>
              </a:ext>
            </a:extLst>
          </p:cNvPr>
          <p:cNvSpPr>
            <a:spLocks xmlns:a="http://schemas.openxmlformats.org/drawingml/2006/main" noGrp="1"/>
          </p:cNvSpPr>
          <p:nvPr/>
        </p:nvSpPr>
        <p:spPr>
          <a:xfrm xmlns:a="http://schemas.openxmlformats.org/drawingml/2006/main">
            <a:off x="7543800" y="4229100"/>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Snapchat Ads</a:t>
            </a:r>
          </a:p>
        </p:txBody>
      </p:sp>
      <p:sp>
        <p:nvSpPr>
          <p:cNvPr id="14" name="Reddit Ads">
            <a:extLst xmlns:a="http://schemas.openxmlformats.org/drawingml/2006/main">
              <a:ext uri="{FF2B5EF4-FFF2-40B4-BE49-F238E27FC236}">
                <a16:creationId xmlns:a16="http://schemas.microsoft.com/office/drawing/2014/main" id="{608EDEAF-8286-4993-AD86-10B3C254724B}"/>
              </a:ext>
            </a:extLst>
          </p:cNvPr>
          <p:cNvSpPr>
            <a:spLocks xmlns:a="http://schemas.openxmlformats.org/drawingml/2006/main" noGrp="1"/>
          </p:cNvSpPr>
          <p:nvPr/>
        </p:nvSpPr>
        <p:spPr>
          <a:xfrm xmlns:a="http://schemas.openxmlformats.org/drawingml/2006/main">
            <a:off x="9496425" y="4229100"/>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Reddit Ads</a:t>
            </a:r>
          </a:p>
        </p:txBody>
      </p:sp>
      <p:sp>
        <p:nvSpPr>
          <p:cNvPr id="15" name="Pinterest Ads">
            <a:extLst xmlns:a="http://schemas.openxmlformats.org/drawingml/2006/main">
              <a:ext uri="{FF2B5EF4-FFF2-40B4-BE49-F238E27FC236}">
                <a16:creationId xmlns:a16="http://schemas.microsoft.com/office/drawing/2014/main" id="{646C7380-96F1-4D0B-8DD8-748599228822}"/>
              </a:ext>
            </a:extLst>
          </p:cNvPr>
          <p:cNvSpPr>
            <a:spLocks xmlns:a="http://schemas.openxmlformats.org/drawingml/2006/main" noGrp="1"/>
          </p:cNvSpPr>
          <p:nvPr/>
        </p:nvSpPr>
        <p:spPr>
          <a:xfrm xmlns:a="http://schemas.openxmlformats.org/drawingml/2006/main">
            <a:off x="7543800" y="4848225"/>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Pinterest Ads</a:t>
            </a:r>
          </a:p>
        </p:txBody>
      </p:sp>
      <p:sp>
        <p:nvSpPr>
          <p:cNvPr id="16" name="Thrad">
            <a:extLst xmlns:a="http://schemas.openxmlformats.org/drawingml/2006/main">
              <a:ext uri="{FF2B5EF4-FFF2-40B4-BE49-F238E27FC236}">
                <a16:creationId xmlns:a16="http://schemas.microsoft.com/office/drawing/2014/main" id="{54CEEA2E-A2CB-4745-8E1A-46DD1684D26F}"/>
              </a:ext>
            </a:extLst>
          </p:cNvPr>
          <p:cNvSpPr>
            <a:spLocks xmlns:a="http://schemas.openxmlformats.org/drawingml/2006/main" noGrp="1"/>
          </p:cNvSpPr>
          <p:nvPr/>
        </p:nvSpPr>
        <p:spPr>
          <a:xfrm xmlns:a="http://schemas.openxmlformats.org/drawingml/2006/main">
            <a:off x="9496425" y="4848225"/>
            <a:ext cx="1819275" cy="485775"/>
          </a:xfrm>
          <a:prstGeom xmlns:a="http://schemas.openxmlformats.org/drawingml/2006/main" prst="roundRect">
            <a:avLst>
              <a:gd name="adj" fmla="val 15686"/>
            </a:avLst>
          </a:prstGeom>
          <a:solidFill xmlns:a="http://schemas.openxmlformats.org/drawingml/2006/main">
            <a:srgbClr val="FFFFFF"/>
          </a:solidFill>
          <a:ln xmlns:a="http://schemas.openxmlformats.org/drawingml/2006/main" w="14288">
            <a:solidFill>
              <a:srgbClr val="CEE1D7"/>
            </a:solidFill>
          </a:ln>
        </p:spPr>
        <p:txBody>
          <a:bodyPr xmlns:a="http://schemas.openxmlformats.org/drawingml/2006/main" lIns="76200" tIns="38100" rIns="76200" bIns="38100" anchor="ctr">
            <a:noAutofit/>
          </a:bodyPr>
          <a:lstStyle xmlns:a="http://schemas.openxmlformats.org/drawingml/2006/main"/>
          <a:p xmlns:a="http://schemas.openxmlformats.org/drawingml/2006/main">
            <a:pPr algn="ctr">
              <a:defRPr sz="1725" b="1">
                <a:solidFill>
                  <a:srgbClr val="20332F"/>
                </a:solidFill>
                <a:latin typeface="Helvetica Neue"/>
                <a:ea typeface="Helvetica Neue"/>
                <a:cs typeface="Helvetica Neue"/>
              </a:defRPr>
            </a:pPr>
            <a:r>
              <a:rPr sz="1725" b="1">
                <a:solidFill>
                  <a:srgbClr val="20332F"/>
                </a:solidFill>
                <a:latin typeface="Helvetica Neue"/>
                <a:ea typeface="Helvetica Neue"/>
                <a:cs typeface="Helvetica Neue"/>
              </a:rPr>
              <a:t>Thrad</a:t>
            </a:r>
          </a:p>
        </p:txBody>
      </p:sp>
      <p:cxnSp>
        <p:nvCxnSpPr>
          <p:cNvPr id="35" name=""/>
          <p:cNvCxnSpPr>
            <a:stCxn xmlns:a="http://schemas.openxmlformats.org/drawingml/2006/main" id="4" idx="3"/>
            <a:endCxn xmlns:a="http://schemas.openxmlformats.org/drawingml/2006/main" id="5" idx="1"/>
          </p:cNvCxnSpPr>
          <p:nvPr/>
        </p:nvCxnSpPr>
        <p:spPr>
          <a:xfrm xmlns:a="http://schemas.openxmlformats.org/drawingml/2006/main">
            <a:off x="2667000" y="3676650"/>
            <a:ext cx="1381125" cy="0"/>
          </a:xfrm>
          <a:prstGeom xmlns:a="http://schemas.openxmlformats.org/drawingml/2006/main" prst="straightConnector1">
            <a:avLst/>
          </a:prstGeom>
          <a:ln xmlns:a="http://schemas.openxmlformats.org/drawingml/2006/main" w="28575">
            <a:solidFill>
              <a:srgbClr val="27705E"/>
            </a:solidFill>
            <a:headEnd type="triangle" w="med" len="med"/>
            <a:tailEnd type="triangle" w="med" len="med"/>
          </a:ln>
        </p:spPr>
      </p:cxnSp>
      <p:cxnSp>
        <p:nvCxnSpPr>
          <p:cNvPr id="36" name=""/>
          <p:cNvCxnSpPr>
            <a:stCxn xmlns:a="http://schemas.openxmlformats.org/drawingml/2006/main" id="5" idx="3"/>
            <a:endCxn xmlns:a="http://schemas.openxmlformats.org/drawingml/2006/main" id="6" idx="1"/>
          </p:cNvCxnSpPr>
          <p:nvPr/>
        </p:nvCxnSpPr>
        <p:spPr>
          <a:xfrm xmlns:a="http://schemas.openxmlformats.org/drawingml/2006/main">
            <a:off x="6000750" y="3676650"/>
            <a:ext cx="1381125" cy="219075"/>
          </a:xfrm>
          <a:prstGeom xmlns:a="http://schemas.openxmlformats.org/drawingml/2006/main" prst="straightConnector1">
            <a:avLst/>
          </a:prstGeom>
          <a:ln xmlns:a="http://schemas.openxmlformats.org/drawingml/2006/main" w="28575">
            <a:solidFill>
              <a:srgbClr val="27705E"/>
            </a:solidFill>
            <a:headEnd type="triangle" w="med" len="med"/>
            <a:tailEnd type="triangle" w="med" len="med"/>
          </a:ln>
        </p:spPr>
      </p:cxnSp>
    </p:spTree>
    <p:extLst>
      <p:ext uri="{BB962C8B-B14F-4D97-AF65-F5344CB8AC3E}">
        <p14:creationId xmlns:p14="http://schemas.microsoft.com/office/powerpoint/2010/main" val="1132744557"/>
      </p:ext>
    </p:extLst>
  </p:cSld>
</p:sld>
</file>

<file path=ppt/slides/slide12.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10" name="Step 3: Google Analytics">
            <a:extLst xmlns:a="http://schemas.openxmlformats.org/drawingml/2006/main">
              <a:ext uri="{FF2B5EF4-FFF2-40B4-BE49-F238E27FC236}">
                <a16:creationId xmlns:a16="http://schemas.microsoft.com/office/drawing/2014/main" id="{45FB6C24-F83A-4F2C-8664-97D99C41ACB2}"/>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Step 3: Google Analytics</a:t>
            </a:r>
          </a:p>
        </p:txBody>
      </p:sp>
      <p:sp>
        <p:nvSpPr>
          <p:cNvPr id="2" name="12">
            <a:extLst xmlns:a="http://schemas.openxmlformats.org/drawingml/2006/main">
              <a:ext uri="{FF2B5EF4-FFF2-40B4-BE49-F238E27FC236}">
                <a16:creationId xmlns:a16="http://schemas.microsoft.com/office/drawing/2014/main" id="{236AA388-704F-4FD5-AE06-7C5D98C97084}"/>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12</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64a8db216e2f46b0"/>
          <a:stretch xmlns:a="http://schemas.openxmlformats.org/drawingml/2006/main"/>
        </p:blipFill>
        <p:spPr>
          <a:xfrm xmlns:a="http://schemas.openxmlformats.org/drawingml/2006/main">
            <a:off x="4476750" y="1524000"/>
            <a:ext cx="7715250" cy="5143500"/>
          </a:xfrm>
          <a:prstGeom xmlns:a="http://schemas.openxmlformats.org/drawingml/2006/main" prst="rect">
            <a:avLst/>
          </a:prstGeom>
        </p:spPr>
      </p:pic>
      <p:sp>
        <p:nvSpPr>
          <p:cNvPr id="4" name="Google Ads tracking">
            <a:extLst xmlns:a="http://schemas.openxmlformats.org/drawingml/2006/main">
              <a:ext uri="{FF2B5EF4-FFF2-40B4-BE49-F238E27FC236}">
                <a16:creationId xmlns:a16="http://schemas.microsoft.com/office/drawing/2014/main" id="{104B49D4-3C7B-41D7-AAF0-14B13C05388A}"/>
              </a:ext>
            </a:extLst>
          </p:cNvPr>
          <p:cNvSpPr>
            <a:spLocks xmlns:a="http://schemas.openxmlformats.org/drawingml/2006/main" noGrp="1"/>
          </p:cNvSpPr>
          <p:nvPr/>
        </p:nvSpPr>
        <p:spPr>
          <a:xfrm xmlns:a="http://schemas.openxmlformats.org/drawingml/2006/main">
            <a:off x="714375" y="1733550"/>
            <a:ext cx="5334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Google Ads tracking</a:t>
            </a:r>
          </a:p>
        </p:txBody>
      </p:sp>
      <p:sp>
        <p:nvSpPr>
          <p:cNvPr id="5" name="Collect clicks, spend, and conversions&#10;from your Google camp">
            <a:extLst xmlns:a="http://schemas.openxmlformats.org/drawingml/2006/main">
              <a:ext uri="{FF2B5EF4-FFF2-40B4-BE49-F238E27FC236}">
                <a16:creationId xmlns:a16="http://schemas.microsoft.com/office/drawing/2014/main" id="{A195C5E3-F439-40D5-A0CA-7F72427A2814}"/>
              </a:ext>
            </a:extLst>
          </p:cNvPr>
          <p:cNvSpPr>
            <a:spLocks xmlns:a="http://schemas.openxmlformats.org/drawingml/2006/main" noGrp="1"/>
          </p:cNvSpPr>
          <p:nvPr/>
        </p:nvSpPr>
        <p:spPr>
          <a:xfrm xmlns:a="http://schemas.openxmlformats.org/drawingml/2006/main">
            <a:off x="714375" y="2171700"/>
            <a:ext cx="5334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Collect clicks, spend, and conversions</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from your Google campaigns.</a:t>
            </a:r>
          </a:p>
        </p:txBody>
      </p:sp>
      <p:sp>
        <p:nvSpPr>
          <p:cNvPr id="6" name="OpenAI Ads tracking">
            <a:extLst xmlns:a="http://schemas.openxmlformats.org/drawingml/2006/main">
              <a:ext uri="{FF2B5EF4-FFF2-40B4-BE49-F238E27FC236}">
                <a16:creationId xmlns:a16="http://schemas.microsoft.com/office/drawing/2014/main" id="{60A2DD6A-EBAC-4C34-B450-C2E055F68CC8}"/>
              </a:ext>
            </a:extLst>
          </p:cNvPr>
          <p:cNvSpPr>
            <a:spLocks xmlns:a="http://schemas.openxmlformats.org/drawingml/2006/main" noGrp="1"/>
          </p:cNvSpPr>
          <p:nvPr/>
        </p:nvSpPr>
        <p:spPr>
          <a:xfrm xmlns:a="http://schemas.openxmlformats.org/drawingml/2006/main">
            <a:off x="714375" y="3019425"/>
            <a:ext cx="5334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OpenAI Ads tracking</a:t>
            </a:r>
          </a:p>
        </p:txBody>
      </p:sp>
      <p:sp>
        <p:nvSpPr>
          <p:cNvPr id="7" name="Collect campaign results and&#10;conversion data from your ads.">
            <a:extLst xmlns:a="http://schemas.openxmlformats.org/drawingml/2006/main">
              <a:ext uri="{FF2B5EF4-FFF2-40B4-BE49-F238E27FC236}">
                <a16:creationId xmlns:a16="http://schemas.microsoft.com/office/drawing/2014/main" id="{404FC190-A4D4-43CF-85B3-6CE5FECEF1B8}"/>
              </a:ext>
            </a:extLst>
          </p:cNvPr>
          <p:cNvSpPr>
            <a:spLocks xmlns:a="http://schemas.openxmlformats.org/drawingml/2006/main" noGrp="1"/>
          </p:cNvSpPr>
          <p:nvPr/>
        </p:nvSpPr>
        <p:spPr>
          <a:xfrm xmlns:a="http://schemas.openxmlformats.org/drawingml/2006/main">
            <a:off x="714375" y="3457575"/>
            <a:ext cx="5334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Collect campaign results and</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conversion data from your ads.</a:t>
            </a:r>
          </a:p>
        </p:txBody>
      </p:sp>
      <p:sp>
        <p:nvSpPr>
          <p:cNvPr id="8" name="Funnel tracking in&#10;Google Analytics">
            <a:extLst xmlns:a="http://schemas.openxmlformats.org/drawingml/2006/main">
              <a:ext uri="{FF2B5EF4-FFF2-40B4-BE49-F238E27FC236}">
                <a16:creationId xmlns:a16="http://schemas.microsoft.com/office/drawing/2014/main" id="{B792EDBB-4508-43C2-A086-F93BA0E2D913}"/>
              </a:ext>
            </a:extLst>
          </p:cNvPr>
          <p:cNvSpPr>
            <a:spLocks xmlns:a="http://schemas.openxmlformats.org/drawingml/2006/main" noGrp="1"/>
          </p:cNvSpPr>
          <p:nvPr/>
        </p:nvSpPr>
        <p:spPr>
          <a:xfrm xmlns:a="http://schemas.openxmlformats.org/drawingml/2006/main">
            <a:off x="714375" y="4305300"/>
            <a:ext cx="5048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Funnel tracking in</a:t>
            </a:r>
          </a:p>
          <a:p xmlns:a="http://schemas.openxmlformats.org/drawingml/2006/main">
            <a:pPr>
              <a:defRPr sz="2325" b="1">
                <a:solidFill>
                  <a:srgbClr val="27705E"/>
                </a:solidFill>
                <a:latin typeface="Helvetica Neue"/>
                <a:ea typeface="Helvetica Neue"/>
                <a:cs typeface="Helvetica Neue"/>
              </a:defRPr>
            </a:pPr>
            <a:r>
              <a:rPr sz="2325" b="1">
                <a:solidFill>
                  <a:srgbClr val="27705E"/>
                </a:solidFill>
                <a:latin typeface="Helvetica Neue"/>
                <a:ea typeface="Helvetica Neue"/>
                <a:cs typeface="Helvetica Neue"/>
              </a:rPr>
              <a:t>Google Analytics</a:t>
            </a:r>
          </a:p>
        </p:txBody>
      </p:sp>
      <p:sp>
        <p:nvSpPr>
          <p:cNvPr id="9" name="Follow visitors from landing page&#10;to registration and other ">
            <a:extLst xmlns:a="http://schemas.openxmlformats.org/drawingml/2006/main">
              <a:ext uri="{FF2B5EF4-FFF2-40B4-BE49-F238E27FC236}">
                <a16:creationId xmlns:a16="http://schemas.microsoft.com/office/drawing/2014/main" id="{256F4401-200B-4662-A335-23560EA31322}"/>
              </a:ext>
            </a:extLst>
          </p:cNvPr>
          <p:cNvSpPr>
            <a:spLocks xmlns:a="http://schemas.openxmlformats.org/drawingml/2006/main" noGrp="1"/>
          </p:cNvSpPr>
          <p:nvPr/>
        </p:nvSpPr>
        <p:spPr>
          <a:xfrm xmlns:a="http://schemas.openxmlformats.org/drawingml/2006/main">
            <a:off x="714375" y="5105400"/>
            <a:ext cx="5143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Follow visitors from landing page</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to registration and other key actions.</a:t>
            </a:r>
          </a:p>
        </p:txBody>
      </p:sp>
    </p:spTree>
    <p:extLst>
      <p:ext uri="{BB962C8B-B14F-4D97-AF65-F5344CB8AC3E}">
        <p14:creationId xmlns:p14="http://schemas.microsoft.com/office/powerpoint/2010/main" val="1132744557"/>
      </p:ext>
    </p:extLst>
  </p:cSld>
</p:sld>
</file>

<file path=ppt/slides/slide13.xml><?xml version="1.0" encoding="utf-8"?>
<p:sld xmlns:p="http://schemas.openxmlformats.org/presentationml/2006/main">
  <p:cSld>
    <p:bg>
      <p:bgPr>
        <a:solidFill xmlns:a="http://schemas.openxmlformats.org/drawingml/2006/main">
          <a:srgbClr val="F7F6F0"/>
        </a:solidFill>
      </p:bgPr>
    </p:bg>
    <p:spTree>
      <p:nvGrpSpPr>
        <p:cNvPr id="1" name=""/>
        <p:cNvGrpSpPr/>
        <p:nvPr/>
      </p:nvGrpSpPr>
      <p:grpSpPr>
        <a:xfrm xmlns:a="http://schemas.openxmlformats.org/drawingml/2006/main"/>
      </p:grpSpPr>
      <p:sp>
        <p:nvSpPr>
          <p:cNvPr id="38" name="">
            <a:extLst xmlns:a="http://schemas.openxmlformats.org/drawingml/2006/main">
              <a:ext uri="{FF2B5EF4-FFF2-40B4-BE49-F238E27FC236}">
                <a16:creationId xmlns:a16="http://schemas.microsoft.com/office/drawing/2014/main" id="{68196D19-0B54-4833-8247-4F941102F6C8}"/>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2" name="09">
            <a:extLst xmlns:a="http://schemas.openxmlformats.org/drawingml/2006/main">
              <a:ext uri="{FF2B5EF4-FFF2-40B4-BE49-F238E27FC236}">
                <a16:creationId xmlns:a16="http://schemas.microsoft.com/office/drawing/2014/main" id="{B281C317-4429-4F01-8C7A-B554776F670B}"/>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13</a:t>
            </a:r>
          </a:p>
        </p:txBody>
      </p:sp>
      <p:sp>
        <p:nvSpPr>
          <p:cNvPr id="3" name="Our outreach system">
            <a:extLst xmlns:a="http://schemas.openxmlformats.org/drawingml/2006/main">
              <a:ext uri="{FF2B5EF4-FFF2-40B4-BE49-F238E27FC236}">
                <a16:creationId xmlns:a16="http://schemas.microsoft.com/office/drawing/2014/main" id="{3EA6D020-FB72-4D45-9091-8AFB4D169F6B}"/>
              </a:ext>
            </a:extLst>
          </p:cNvPr>
          <p:cNvSpPr>
            <a:spLocks xmlns:a="http://schemas.openxmlformats.org/drawingml/2006/main" noGrp="1"/>
          </p:cNvSpPr>
          <p:nvPr/>
        </p:nvSpPr>
        <p:spPr>
          <a:xfrm xmlns:a="http://schemas.openxmlformats.org/drawingml/2006/main">
            <a:off x="685800" y="22860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Our outreach system</a:t>
            </a:r>
          </a:p>
        </p:txBody>
      </p:sp>
      <p:sp>
        <p:nvSpPr>
          <p:cNvPr id="4" name="">
            <a:extLst xmlns:a="http://schemas.openxmlformats.org/drawingml/2006/main">
              <a:ext uri="{FF2B5EF4-FFF2-40B4-BE49-F238E27FC236}">
                <a16:creationId xmlns:a16="http://schemas.microsoft.com/office/drawing/2014/main" id="{3B4D3D50-EA92-4EED-BE6F-395D8E59B7BB}"/>
              </a:ext>
            </a:extLst>
          </p:cNvPr>
          <p:cNvSpPr>
            <a:spLocks xmlns:a="http://schemas.openxmlformats.org/drawingml/2006/main" noGrp="1"/>
          </p:cNvSpPr>
          <p:nvPr/>
        </p:nvSpPr>
        <p:spPr>
          <a:xfrm xmlns:a="http://schemas.openxmlformats.org/drawingml/2006/main">
            <a:off x="714375" y="1438275"/>
            <a:ext cx="10763250" cy="1133475"/>
          </a:xfrm>
          <a:prstGeom xmlns:a="http://schemas.openxmlformats.org/drawingml/2006/main" prst="rect">
            <a:avLst/>
          </a:prstGeom>
          <a:solidFill xmlns:a="http://schemas.openxmlformats.org/drawingml/2006/main">
            <a:srgbClr val="E9EEE5"/>
          </a:solidFill>
          <a:ln xmlns:a="http://schemas.openxmlformats.org/drawingml/2006/main" w="0">
            <a:noFill/>
          </a:ln>
        </p:spPr>
      </p:sp>
      <p:sp>
        <p:nvSpPr>
          <p:cNvPr id="5" name="VISITOR JOURNEY">
            <a:extLst xmlns:a="http://schemas.openxmlformats.org/drawingml/2006/main">
              <a:ext uri="{FF2B5EF4-FFF2-40B4-BE49-F238E27FC236}">
                <a16:creationId xmlns:a16="http://schemas.microsoft.com/office/drawing/2014/main" id="{6CC8363E-2DE1-45FE-9C62-138E71BD6B5B}"/>
              </a:ext>
            </a:extLst>
          </p:cNvPr>
          <p:cNvSpPr>
            <a:spLocks xmlns:a="http://schemas.openxmlformats.org/drawingml/2006/main" noGrp="1"/>
          </p:cNvSpPr>
          <p:nvPr/>
        </p:nvSpPr>
        <p:spPr>
          <a:xfrm xmlns:a="http://schemas.openxmlformats.org/drawingml/2006/main">
            <a:off x="866775" y="1171575"/>
            <a:ext cx="495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66660"/>
                </a:solidFill>
                <a:latin typeface="Helvetica Neue"/>
                <a:ea typeface="Helvetica Neue"/>
                <a:cs typeface="Helvetica Neue"/>
              </a:defRPr>
            </a:pPr>
            <a:r>
              <a:rPr sz="1425" b="1">
                <a:solidFill>
                  <a:srgbClr val="566660"/>
                </a:solidFill>
                <a:latin typeface="Helvetica Neue"/>
                <a:ea typeface="Helvetica Neue"/>
                <a:cs typeface="Helvetica Neue"/>
              </a:rPr>
              <a:t>VISITOR JOURNEY</a:t>
            </a:r>
          </a:p>
        </p:txBody>
      </p:sp>
      <p:sp>
        <p:nvSpPr>
          <p:cNvPr id="6" name="Ads">
            <a:extLst xmlns:a="http://schemas.openxmlformats.org/drawingml/2006/main">
              <a:ext uri="{FF2B5EF4-FFF2-40B4-BE49-F238E27FC236}">
                <a16:creationId xmlns:a16="http://schemas.microsoft.com/office/drawing/2014/main" id="{23A77F55-53E1-4C65-8C60-6EEAE38DE60F}"/>
              </a:ext>
            </a:extLst>
          </p:cNvPr>
          <p:cNvSpPr>
            <a:spLocks xmlns:a="http://schemas.openxmlformats.org/drawingml/2006/main" noGrp="1"/>
          </p:cNvSpPr>
          <p:nvPr/>
        </p:nvSpPr>
        <p:spPr>
          <a:xfrm xmlns:a="http://schemas.openxmlformats.org/drawingml/2006/main">
            <a:off x="1152525" y="1666875"/>
            <a:ext cx="2095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Ads</a:t>
            </a:r>
          </a:p>
        </p:txBody>
      </p:sp>
      <p:sp>
        <p:nvSpPr>
          <p:cNvPr id="7" name="Landing pages">
            <a:extLst xmlns:a="http://schemas.openxmlformats.org/drawingml/2006/main">
              <a:ext uri="{FF2B5EF4-FFF2-40B4-BE49-F238E27FC236}">
                <a16:creationId xmlns:a16="http://schemas.microsoft.com/office/drawing/2014/main" id="{AF7EE840-B824-489B-A50B-39B88379F27B}"/>
              </a:ext>
            </a:extLst>
          </p:cNvPr>
          <p:cNvSpPr>
            <a:spLocks xmlns:a="http://schemas.openxmlformats.org/drawingml/2006/main" noGrp="1"/>
          </p:cNvSpPr>
          <p:nvPr/>
        </p:nvSpPr>
        <p:spPr>
          <a:xfrm xmlns:a="http://schemas.openxmlformats.org/drawingml/2006/main">
            <a:off x="4400550" y="1666875"/>
            <a:ext cx="3619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Landing pages</a:t>
            </a:r>
          </a:p>
        </p:txBody>
      </p:sp>
      <p:sp>
        <p:nvSpPr>
          <p:cNvPr id="8" name="Registrations">
            <a:extLst xmlns:a="http://schemas.openxmlformats.org/drawingml/2006/main">
              <a:ext uri="{FF2B5EF4-FFF2-40B4-BE49-F238E27FC236}">
                <a16:creationId xmlns:a16="http://schemas.microsoft.com/office/drawing/2014/main" id="{50897E9F-CA68-4FC0-8667-10ADD72FCB10}"/>
              </a:ext>
            </a:extLst>
          </p:cNvPr>
          <p:cNvSpPr>
            <a:spLocks xmlns:a="http://schemas.openxmlformats.org/drawingml/2006/main" noGrp="1"/>
          </p:cNvSpPr>
          <p:nvPr/>
        </p:nvSpPr>
        <p:spPr>
          <a:xfrm xmlns:a="http://schemas.openxmlformats.org/drawingml/2006/main">
            <a:off x="8848725" y="1666875"/>
            <a:ext cx="25527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Registrations</a:t>
            </a:r>
          </a:p>
        </p:txBody>
      </p:sp>
      <p:sp>
        <p:nvSpPr>
          <p:cNvPr id="9" name="">
            <a:extLst xmlns:a="http://schemas.openxmlformats.org/drawingml/2006/main">
              <a:ext uri="{FF2B5EF4-FFF2-40B4-BE49-F238E27FC236}">
                <a16:creationId xmlns:a16="http://schemas.microsoft.com/office/drawing/2014/main" id="{FE6B35F7-FD52-4C3F-B3E5-6F82CDBEDB1D}"/>
              </a:ext>
            </a:extLst>
          </p:cNvPr>
          <p:cNvSpPr>
            <a:spLocks xmlns:a="http://schemas.openxmlformats.org/drawingml/2006/main" noGrp="1"/>
          </p:cNvSpPr>
          <p:nvPr/>
        </p:nvSpPr>
        <p:spPr>
          <a:xfrm xmlns:a="http://schemas.openxmlformats.org/drawingml/2006/main">
            <a:off x="2609850" y="1924050"/>
            <a:ext cx="9525" cy="19050"/>
          </a:xfrm>
          <a:prstGeom xmlns:a="http://schemas.openxmlformats.org/drawingml/2006/main" prst="rect">
            <a:avLst/>
          </a:prstGeom>
          <a:noFill xmlns:a="http://schemas.openxmlformats.org/drawingml/2006/main"/>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8BB8535-0930-49D3-BD73-C4753D53D7FB}"/>
              </a:ext>
            </a:extLst>
          </p:cNvPr>
          <p:cNvSpPr>
            <a:spLocks xmlns:a="http://schemas.openxmlformats.org/drawingml/2006/main" noGrp="1"/>
          </p:cNvSpPr>
          <p:nvPr/>
        </p:nvSpPr>
        <p:spPr>
          <a:xfrm xmlns:a="http://schemas.openxmlformats.org/drawingml/2006/main">
            <a:off x="3676650" y="1924050"/>
            <a:ext cx="9525" cy="19050"/>
          </a:xfrm>
          <a:prstGeom xmlns:a="http://schemas.openxmlformats.org/drawingml/2006/main" prst="rect">
            <a:avLst/>
          </a:prstGeom>
          <a:noFill xmlns:a="http://schemas.openxmlformats.org/drawingml/2006/main"/>
          <a:ln xmlns:a="http://schemas.openxmlformats.org/drawingml/2006/main" w="0">
            <a:noFill/>
          </a:ln>
        </p:spPr>
      </p:sp>
      <p:cxnSp>
        <p:nvCxnSpPr>
          <p:cNvPr id="48" name=""/>
          <p:cNvCxnSpPr>
            <a:stCxn xmlns:a="http://schemas.openxmlformats.org/drawingml/2006/main" id="9" idx="3"/>
            <a:endCxn xmlns:a="http://schemas.openxmlformats.org/drawingml/2006/main" id="10" idx="1"/>
          </p:cNvCxnSpPr>
          <p:nvPr/>
        </p:nvCxnSpPr>
        <p:spPr>
          <a:xfrm xmlns:a="http://schemas.openxmlformats.org/drawingml/2006/main">
            <a:off x="2619375" y="1933575"/>
            <a:ext cx="1057275" cy="0"/>
          </a:xfrm>
          <a:prstGeom xmlns:a="http://schemas.openxmlformats.org/drawingml/2006/main" prst="straightConnector1">
            <a:avLst/>
          </a:prstGeom>
          <a:ln xmlns:a="http://schemas.openxmlformats.org/drawingml/2006/main" w="28575">
            <a:solidFill>
              <a:srgbClr val="27705E"/>
            </a:solidFill>
            <a:tailEnd type="triangle" w="med" len="med"/>
          </a:ln>
        </p:spPr>
      </p:cxnSp>
      <p:sp>
        <p:nvSpPr>
          <p:cNvPr id="12" name="">
            <a:extLst xmlns:a="http://schemas.openxmlformats.org/drawingml/2006/main">
              <a:ext uri="{FF2B5EF4-FFF2-40B4-BE49-F238E27FC236}">
                <a16:creationId xmlns:a16="http://schemas.microsoft.com/office/drawing/2014/main" id="{2B07A804-C38D-4E82-A363-30CA312A6C97}"/>
              </a:ext>
            </a:extLst>
          </p:cNvPr>
          <p:cNvSpPr>
            <a:spLocks xmlns:a="http://schemas.openxmlformats.org/drawingml/2006/main" noGrp="1"/>
          </p:cNvSpPr>
          <p:nvPr/>
        </p:nvSpPr>
        <p:spPr>
          <a:xfrm xmlns:a="http://schemas.openxmlformats.org/drawingml/2006/main">
            <a:off x="7429500" y="1924050"/>
            <a:ext cx="9525" cy="19050"/>
          </a:xfrm>
          <a:prstGeom xmlns:a="http://schemas.openxmlformats.org/drawingml/2006/main" prst="rect">
            <a:avLst/>
          </a:prstGeom>
          <a:noFill xmlns:a="http://schemas.openxmlformats.org/drawingml/2006/main"/>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6154948-4793-4D76-9E7A-0ED120BCE576}"/>
              </a:ext>
            </a:extLst>
          </p:cNvPr>
          <p:cNvSpPr>
            <a:spLocks xmlns:a="http://schemas.openxmlformats.org/drawingml/2006/main" noGrp="1"/>
          </p:cNvSpPr>
          <p:nvPr/>
        </p:nvSpPr>
        <p:spPr>
          <a:xfrm xmlns:a="http://schemas.openxmlformats.org/drawingml/2006/main">
            <a:off x="8496300" y="1924050"/>
            <a:ext cx="9525" cy="19050"/>
          </a:xfrm>
          <a:prstGeom xmlns:a="http://schemas.openxmlformats.org/drawingml/2006/main" prst="rect">
            <a:avLst/>
          </a:prstGeom>
          <a:noFill xmlns:a="http://schemas.openxmlformats.org/drawingml/2006/main"/>
          <a:ln xmlns:a="http://schemas.openxmlformats.org/drawingml/2006/main" w="0">
            <a:noFill/>
          </a:ln>
        </p:spPr>
      </p:sp>
      <p:cxnSp>
        <p:nvCxnSpPr>
          <p:cNvPr id="51" name=""/>
          <p:cNvCxnSpPr>
            <a:stCxn xmlns:a="http://schemas.openxmlformats.org/drawingml/2006/main" id="12" idx="3"/>
            <a:endCxn xmlns:a="http://schemas.openxmlformats.org/drawingml/2006/main" id="13" idx="1"/>
          </p:cNvCxnSpPr>
          <p:nvPr/>
        </p:nvCxnSpPr>
        <p:spPr>
          <a:xfrm xmlns:a="http://schemas.openxmlformats.org/drawingml/2006/main">
            <a:off x="7439025" y="1933575"/>
            <a:ext cx="1057275" cy="0"/>
          </a:xfrm>
          <a:prstGeom xmlns:a="http://schemas.openxmlformats.org/drawingml/2006/main" prst="straightConnector1">
            <a:avLst/>
          </a:prstGeom>
          <a:ln xmlns:a="http://schemas.openxmlformats.org/drawingml/2006/main" w="28575">
            <a:solidFill>
              <a:srgbClr val="27705E"/>
            </a:solidFill>
            <a:tailEnd type="triangle" w="med" len="med"/>
          </a:ln>
        </p:spPr>
      </p:cxnSp>
      <p:sp>
        <p:nvSpPr>
          <p:cNvPr id="15" name="Ad accounts">
            <a:extLst xmlns:a="http://schemas.openxmlformats.org/drawingml/2006/main">
              <a:ext uri="{FF2B5EF4-FFF2-40B4-BE49-F238E27FC236}">
                <a16:creationId xmlns:a16="http://schemas.microsoft.com/office/drawing/2014/main" id="{2EAA8A50-DDEC-4D0E-B4E1-B8CE46066110}"/>
              </a:ext>
            </a:extLst>
          </p:cNvPr>
          <p:cNvSpPr>
            <a:spLocks xmlns:a="http://schemas.openxmlformats.org/drawingml/2006/main" noGrp="1"/>
          </p:cNvSpPr>
          <p:nvPr/>
        </p:nvSpPr>
        <p:spPr>
          <a:xfrm xmlns:a="http://schemas.openxmlformats.org/drawingml/2006/main">
            <a:off x="866775" y="3048000"/>
            <a:ext cx="251460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250" b="1">
                <a:solidFill>
                  <a:srgbClr val="20332F"/>
                </a:solidFill>
                <a:latin typeface="Helvetica Neue"/>
                <a:ea typeface="Helvetica Neue"/>
                <a:cs typeface="Helvetica Neue"/>
              </a:defRPr>
            </a:pPr>
            <a:r>
              <a:rPr sz="2250" b="1">
                <a:solidFill>
                  <a:srgbClr val="20332F"/>
                </a:solidFill>
                <a:latin typeface="Helvetica Neue"/>
                <a:ea typeface="Helvetica Neue"/>
                <a:cs typeface="Helvetica Neue"/>
              </a:rPr>
              <a:t>Ad accounts</a:t>
            </a:r>
          </a:p>
        </p:txBody>
      </p:sp>
      <p:sp>
        <p:nvSpPr>
          <p:cNvPr id="16" name="Landing-page site">
            <a:extLst xmlns:a="http://schemas.openxmlformats.org/drawingml/2006/main">
              <a:ext uri="{FF2B5EF4-FFF2-40B4-BE49-F238E27FC236}">
                <a16:creationId xmlns:a16="http://schemas.microsoft.com/office/drawing/2014/main" id="{4B10DA9B-AEE7-48F6-8EC9-BF6275C5EDDB}"/>
              </a:ext>
            </a:extLst>
          </p:cNvPr>
          <p:cNvSpPr>
            <a:spLocks xmlns:a="http://schemas.openxmlformats.org/drawingml/2006/main" noGrp="1"/>
          </p:cNvSpPr>
          <p:nvPr/>
        </p:nvSpPr>
        <p:spPr>
          <a:xfrm xmlns:a="http://schemas.openxmlformats.org/drawingml/2006/main">
            <a:off x="4324350" y="3048000"/>
            <a:ext cx="337185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250" b="1">
                <a:solidFill>
                  <a:srgbClr val="20332F"/>
                </a:solidFill>
                <a:latin typeface="Helvetica Neue"/>
                <a:ea typeface="Helvetica Neue"/>
                <a:cs typeface="Helvetica Neue"/>
              </a:defRPr>
            </a:pPr>
            <a:r>
              <a:rPr sz="2250" b="1">
                <a:solidFill>
                  <a:srgbClr val="20332F"/>
                </a:solidFill>
                <a:latin typeface="Helvetica Neue"/>
                <a:ea typeface="Helvetica Neue"/>
                <a:cs typeface="Helvetica Neue"/>
              </a:rPr>
              <a:t>Landing-page site</a:t>
            </a:r>
          </a:p>
        </p:txBody>
      </p:sp>
      <p:sp>
        <p:nvSpPr>
          <p:cNvPr id="17" name="Google Analytics">
            <a:extLst xmlns:a="http://schemas.openxmlformats.org/drawingml/2006/main">
              <a:ext uri="{FF2B5EF4-FFF2-40B4-BE49-F238E27FC236}">
                <a16:creationId xmlns:a16="http://schemas.microsoft.com/office/drawing/2014/main" id="{2FCEBF1B-F5E1-4675-91BB-8D718540A506}"/>
              </a:ext>
            </a:extLst>
          </p:cNvPr>
          <p:cNvSpPr>
            <a:spLocks xmlns:a="http://schemas.openxmlformats.org/drawingml/2006/main" noGrp="1"/>
          </p:cNvSpPr>
          <p:nvPr/>
        </p:nvSpPr>
        <p:spPr>
          <a:xfrm xmlns:a="http://schemas.openxmlformats.org/drawingml/2006/main">
            <a:off x="8839200" y="3048000"/>
            <a:ext cx="264795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00" b="1">
                <a:solidFill>
                  <a:srgbClr val="20332F"/>
                </a:solidFill>
                <a:latin typeface="Helvetica Neue"/>
                <a:ea typeface="Helvetica Neue"/>
                <a:cs typeface="Helvetica Neue"/>
              </a:defRPr>
            </a:pPr>
            <a:r>
              <a:rPr sz="2100" b="1">
                <a:solidFill>
                  <a:srgbClr val="20332F"/>
                </a:solidFill>
                <a:latin typeface="Helvetica Neue"/>
                <a:ea typeface="Helvetica Neue"/>
                <a:cs typeface="Helvetica Neue"/>
              </a:rPr>
              <a:t>Google Analytics</a:t>
            </a:r>
          </a:p>
        </p:txBody>
      </p:sp>
      <p:sp>
        <p:nvSpPr>
          <p:cNvPr id="18" name="">
            <a:extLst xmlns:a="http://schemas.openxmlformats.org/drawingml/2006/main">
              <a:ext uri="{FF2B5EF4-FFF2-40B4-BE49-F238E27FC236}">
                <a16:creationId xmlns:a16="http://schemas.microsoft.com/office/drawing/2014/main" id="{E82F3C18-C7AF-4276-A318-706B58375362}"/>
              </a:ext>
            </a:extLst>
          </p:cNvPr>
          <p:cNvSpPr>
            <a:spLocks xmlns:a="http://schemas.openxmlformats.org/drawingml/2006/main" noGrp="1"/>
          </p:cNvSpPr>
          <p:nvPr/>
        </p:nvSpPr>
        <p:spPr>
          <a:xfrm xmlns:a="http://schemas.openxmlformats.org/drawingml/2006/main">
            <a:off x="21240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19" name="">
            <a:extLst xmlns:a="http://schemas.openxmlformats.org/drawingml/2006/main">
              <a:ext uri="{FF2B5EF4-FFF2-40B4-BE49-F238E27FC236}">
                <a16:creationId xmlns:a16="http://schemas.microsoft.com/office/drawing/2014/main" id="{20906F27-2CC5-4AEE-8F3C-9F20F5AA0417}"/>
              </a:ext>
            </a:extLst>
          </p:cNvPr>
          <p:cNvSpPr>
            <a:spLocks xmlns:a="http://schemas.openxmlformats.org/drawingml/2006/main" noGrp="1"/>
          </p:cNvSpPr>
          <p:nvPr/>
        </p:nvSpPr>
        <p:spPr>
          <a:xfrm xmlns:a="http://schemas.openxmlformats.org/drawingml/2006/main">
            <a:off x="60102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0" name="">
            <a:extLst xmlns:a="http://schemas.openxmlformats.org/drawingml/2006/main">
              <a:ext uri="{FF2B5EF4-FFF2-40B4-BE49-F238E27FC236}">
                <a16:creationId xmlns:a16="http://schemas.microsoft.com/office/drawing/2014/main" id="{6A0F6310-1563-4164-BE11-48ED6A97C642}"/>
              </a:ext>
            </a:extLst>
          </p:cNvPr>
          <p:cNvSpPr>
            <a:spLocks xmlns:a="http://schemas.openxmlformats.org/drawingml/2006/main" noGrp="1"/>
          </p:cNvSpPr>
          <p:nvPr/>
        </p:nvSpPr>
        <p:spPr>
          <a:xfrm xmlns:a="http://schemas.openxmlformats.org/drawingml/2006/main">
            <a:off x="101631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1" name="Ryze AI">
            <a:extLst xmlns:a="http://schemas.openxmlformats.org/drawingml/2006/main">
              <a:ext uri="{FF2B5EF4-FFF2-40B4-BE49-F238E27FC236}">
                <a16:creationId xmlns:a16="http://schemas.microsoft.com/office/drawing/2014/main" id="{4F9E73B7-556C-45A0-9BB9-41DDBC40EF4B}"/>
              </a:ext>
            </a:extLst>
          </p:cNvPr>
          <p:cNvSpPr>
            <a:spLocks xmlns:a="http://schemas.openxmlformats.org/drawingml/2006/main" noGrp="1"/>
          </p:cNvSpPr>
          <p:nvPr/>
        </p:nvSpPr>
        <p:spPr>
          <a:xfrm xmlns:a="http://schemas.openxmlformats.org/drawingml/2006/main">
            <a:off x="1219200" y="4219575"/>
            <a:ext cx="1809750" cy="5619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75" b="1">
                <a:solidFill>
                  <a:srgbClr val="27705E"/>
                </a:solidFill>
                <a:latin typeface="Helvetica Neue"/>
                <a:ea typeface="Helvetica Neue"/>
                <a:cs typeface="Helvetica Neue"/>
              </a:defRPr>
            </a:pPr>
            <a:r>
              <a:rPr sz="2175" b="1">
                <a:solidFill>
                  <a:srgbClr val="27705E"/>
                </a:solidFill>
                <a:latin typeface="Helvetica Neue"/>
                <a:ea typeface="Helvetica Neue"/>
                <a:cs typeface="Helvetica Neue"/>
              </a:rPr>
              <a:t>Ryze AI</a:t>
            </a:r>
          </a:p>
        </p:txBody>
      </p:sp>
      <p:sp>
        <p:nvSpPr>
          <p:cNvPr id="22" name="Publishing MCP">
            <a:extLst xmlns:a="http://schemas.openxmlformats.org/drawingml/2006/main">
              <a:ext uri="{FF2B5EF4-FFF2-40B4-BE49-F238E27FC236}">
                <a16:creationId xmlns:a16="http://schemas.microsoft.com/office/drawing/2014/main" id="{239530A1-C66F-43EA-BA08-4F9E52A7456D}"/>
              </a:ext>
            </a:extLst>
          </p:cNvPr>
          <p:cNvSpPr>
            <a:spLocks xmlns:a="http://schemas.openxmlformats.org/drawingml/2006/main" noGrp="1"/>
          </p:cNvSpPr>
          <p:nvPr/>
        </p:nvSpPr>
        <p:spPr>
          <a:xfrm xmlns:a="http://schemas.openxmlformats.org/drawingml/2006/main">
            <a:off x="4067175" y="4000500"/>
            <a:ext cx="2333625" cy="5238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1950" b="1">
                <a:solidFill>
                  <a:srgbClr val="27705E"/>
                </a:solidFill>
                <a:latin typeface="Helvetica Neue"/>
                <a:ea typeface="Helvetica Neue"/>
                <a:cs typeface="Helvetica Neue"/>
              </a:defRPr>
            </a:pPr>
            <a:r>
              <a:rPr sz="1950" b="1">
                <a:solidFill>
                  <a:srgbClr val="27705E"/>
                </a:solidFill>
                <a:latin typeface="Helvetica Neue"/>
                <a:ea typeface="Helvetica Neue"/>
                <a:cs typeface="Helvetica Neue"/>
              </a:rPr>
              <a:t>Publishing MCP</a:t>
            </a:r>
          </a:p>
        </p:txBody>
      </p:sp>
      <p:sp>
        <p:nvSpPr>
          <p:cNvPr id="23" name="Cursor">
            <a:extLst xmlns:a="http://schemas.openxmlformats.org/drawingml/2006/main">
              <a:ext uri="{FF2B5EF4-FFF2-40B4-BE49-F238E27FC236}">
                <a16:creationId xmlns:a16="http://schemas.microsoft.com/office/drawing/2014/main" id="{D54C957B-298F-443D-BAB5-CDA9633E0374}"/>
              </a:ext>
            </a:extLst>
          </p:cNvPr>
          <p:cNvSpPr>
            <a:spLocks xmlns:a="http://schemas.openxmlformats.org/drawingml/2006/main" noGrp="1"/>
          </p:cNvSpPr>
          <p:nvPr/>
        </p:nvSpPr>
        <p:spPr>
          <a:xfrm xmlns:a="http://schemas.openxmlformats.org/drawingml/2006/main">
            <a:off x="6591300" y="4000500"/>
            <a:ext cx="1333500" cy="5238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Cursor</a:t>
            </a:r>
          </a:p>
        </p:txBody>
      </p:sp>
      <p:sp>
        <p:nvSpPr>
          <p:cNvPr id="24" name="">
            <a:extLst xmlns:a="http://schemas.openxmlformats.org/drawingml/2006/main">
              <a:ext uri="{FF2B5EF4-FFF2-40B4-BE49-F238E27FC236}">
                <a16:creationId xmlns:a16="http://schemas.microsoft.com/office/drawing/2014/main" id="{074E45B0-03DE-4DCC-866E-7D23A8CDEE20}"/>
              </a:ext>
            </a:extLst>
          </p:cNvPr>
          <p:cNvSpPr>
            <a:spLocks xmlns:a="http://schemas.openxmlformats.org/drawingml/2006/main" noGrp="1"/>
          </p:cNvSpPr>
          <p:nvPr/>
        </p:nvSpPr>
        <p:spPr>
          <a:xfrm xmlns:a="http://schemas.openxmlformats.org/drawingml/2006/main">
            <a:off x="7258050" y="3667125"/>
            <a:ext cx="0" cy="333375"/>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5" name="">
            <a:extLst xmlns:a="http://schemas.openxmlformats.org/drawingml/2006/main">
              <a:ext uri="{FF2B5EF4-FFF2-40B4-BE49-F238E27FC236}">
                <a16:creationId xmlns:a16="http://schemas.microsoft.com/office/drawing/2014/main" id="{AD529FFA-E184-4B83-8B77-A7984681DCCE}"/>
              </a:ext>
            </a:extLst>
          </p:cNvPr>
          <p:cNvSpPr>
            <a:spLocks xmlns:a="http://schemas.openxmlformats.org/drawingml/2006/main" noGrp="1"/>
          </p:cNvSpPr>
          <p:nvPr/>
        </p:nvSpPr>
        <p:spPr>
          <a:xfrm xmlns:a="http://schemas.openxmlformats.org/drawingml/2006/main">
            <a:off x="7258050" y="4524375"/>
            <a:ext cx="0" cy="333375"/>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6" name="Ryze AI">
            <a:extLst xmlns:a="http://schemas.openxmlformats.org/drawingml/2006/main">
              <a:ext uri="{FF2B5EF4-FFF2-40B4-BE49-F238E27FC236}">
                <a16:creationId xmlns:a16="http://schemas.microsoft.com/office/drawing/2014/main" id="{70793B46-2E23-4887-ACE9-B525E56132C5}"/>
              </a:ext>
            </a:extLst>
          </p:cNvPr>
          <p:cNvSpPr>
            <a:spLocks xmlns:a="http://schemas.openxmlformats.org/drawingml/2006/main" noGrp="1"/>
          </p:cNvSpPr>
          <p:nvPr/>
        </p:nvSpPr>
        <p:spPr>
          <a:xfrm xmlns:a="http://schemas.openxmlformats.org/drawingml/2006/main">
            <a:off x="9258300" y="4219575"/>
            <a:ext cx="1809750" cy="5619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75" b="1">
                <a:solidFill>
                  <a:srgbClr val="27705E"/>
                </a:solidFill>
                <a:latin typeface="Helvetica Neue"/>
                <a:ea typeface="Helvetica Neue"/>
                <a:cs typeface="Helvetica Neue"/>
              </a:defRPr>
            </a:pPr>
            <a:r>
              <a:rPr sz="2175" b="1">
                <a:solidFill>
                  <a:srgbClr val="27705E"/>
                </a:solidFill>
                <a:latin typeface="Helvetica Neue"/>
                <a:ea typeface="Helvetica Neue"/>
                <a:cs typeface="Helvetica Neue"/>
              </a:rPr>
              <a:t>Ryze AI</a:t>
            </a:r>
          </a:p>
        </p:txBody>
      </p:sp>
      <p:sp>
        <p:nvSpPr>
          <p:cNvPr id="27" name="">
            <a:extLst xmlns:a="http://schemas.openxmlformats.org/drawingml/2006/main">
              <a:ext uri="{FF2B5EF4-FFF2-40B4-BE49-F238E27FC236}">
                <a16:creationId xmlns:a16="http://schemas.microsoft.com/office/drawing/2014/main" id="{F9919D68-98BD-415A-92AB-54B3E1629ADC}"/>
              </a:ext>
            </a:extLst>
          </p:cNvPr>
          <p:cNvSpPr>
            <a:spLocks xmlns:a="http://schemas.openxmlformats.org/drawingml/2006/main" noGrp="1"/>
          </p:cNvSpPr>
          <p:nvPr/>
        </p:nvSpPr>
        <p:spPr>
          <a:xfrm xmlns:a="http://schemas.openxmlformats.org/drawingml/2006/main">
            <a:off x="2124075" y="3667125"/>
            <a:ext cx="0" cy="5524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8" name="">
            <a:extLst xmlns:a="http://schemas.openxmlformats.org/drawingml/2006/main">
              <a:ext uri="{FF2B5EF4-FFF2-40B4-BE49-F238E27FC236}">
                <a16:creationId xmlns:a16="http://schemas.microsoft.com/office/drawing/2014/main" id="{21A375B2-9C6C-4DEE-91AF-C8594CA87A10}"/>
              </a:ext>
            </a:extLst>
          </p:cNvPr>
          <p:cNvSpPr>
            <a:spLocks xmlns:a="http://schemas.openxmlformats.org/drawingml/2006/main" noGrp="1"/>
          </p:cNvSpPr>
          <p:nvPr/>
        </p:nvSpPr>
        <p:spPr>
          <a:xfrm xmlns:a="http://schemas.openxmlformats.org/drawingml/2006/main">
            <a:off x="10163175" y="3667125"/>
            <a:ext cx="0" cy="5524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9" name="">
            <a:extLst xmlns:a="http://schemas.openxmlformats.org/drawingml/2006/main">
              <a:ext uri="{FF2B5EF4-FFF2-40B4-BE49-F238E27FC236}">
                <a16:creationId xmlns:a16="http://schemas.microsoft.com/office/drawing/2014/main" id="{FC7D6581-1B41-4281-B2E1-B747BE7BE44F}"/>
              </a:ext>
            </a:extLst>
          </p:cNvPr>
          <p:cNvSpPr>
            <a:spLocks xmlns:a="http://schemas.openxmlformats.org/drawingml/2006/main" noGrp="1"/>
          </p:cNvSpPr>
          <p:nvPr/>
        </p:nvSpPr>
        <p:spPr>
          <a:xfrm xmlns:a="http://schemas.openxmlformats.org/drawingml/2006/main">
            <a:off x="5233988" y="3667125"/>
            <a:ext cx="0" cy="333375"/>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0" name="Human">
            <a:extLst xmlns:a="http://schemas.openxmlformats.org/drawingml/2006/main">
              <a:ext uri="{FF2B5EF4-FFF2-40B4-BE49-F238E27FC236}">
                <a16:creationId xmlns:a16="http://schemas.microsoft.com/office/drawing/2014/main" id="{998B8C50-B843-4CC5-8331-0C68A8653D89}"/>
              </a:ext>
            </a:extLst>
          </p:cNvPr>
          <p:cNvSpPr>
            <a:spLocks xmlns:a="http://schemas.openxmlformats.org/drawingml/2006/main" noGrp="1"/>
          </p:cNvSpPr>
          <p:nvPr/>
        </p:nvSpPr>
        <p:spPr>
          <a:xfrm xmlns:a="http://schemas.openxmlformats.org/drawingml/2006/main">
            <a:off x="5143500" y="5810250"/>
            <a:ext cx="1685925" cy="523875"/>
          </a:xfrm>
          <a:prstGeom xmlns:a="http://schemas.openxmlformats.org/drawingml/2006/main" prst="roundRect">
            <a:avLst>
              <a:gd name="adj" fmla="val 14545"/>
            </a:avLst>
          </a:prstGeom>
          <a:solidFill xmlns:a="http://schemas.openxmlformats.org/drawingml/2006/main">
            <a:srgbClr val="27705E"/>
          </a:solidFill>
          <a:ln xmlns:a="http://schemas.openxmlformats.org/drawingml/2006/main" w="14288">
            <a:solidFill>
              <a:srgbClr val="27705E"/>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475" b="1">
                <a:solidFill>
                  <a:srgbClr val="FFFFFF"/>
                </a:solidFill>
                <a:latin typeface="Helvetica Neue"/>
                <a:ea typeface="Helvetica Neue"/>
                <a:cs typeface="Helvetica Neue"/>
              </a:defRPr>
            </a:pPr>
            <a:r>
              <a:rPr sz="2475" b="1">
                <a:solidFill>
                  <a:srgbClr val="FFFFFF"/>
                </a:solidFill>
                <a:latin typeface="Helvetica Neue"/>
                <a:ea typeface="Helvetica Neue"/>
                <a:cs typeface="Helvetica Neue"/>
              </a:rPr>
              <a:t>Human</a:t>
            </a:r>
          </a:p>
        </p:txBody>
      </p:sp>
      <p:sp>
        <p:nvSpPr>
          <p:cNvPr id="31" name="Grok Bot">
            <a:extLst xmlns:a="http://schemas.openxmlformats.org/drawingml/2006/main">
              <a:ext uri="{FF2B5EF4-FFF2-40B4-BE49-F238E27FC236}">
                <a16:creationId xmlns:a16="http://schemas.microsoft.com/office/drawing/2014/main" id="{8A905726-5EEC-40AB-AA0C-FEDFABC3140A}"/>
              </a:ext>
            </a:extLst>
          </p:cNvPr>
          <p:cNvSpPr>
            <a:spLocks xmlns:a="http://schemas.openxmlformats.org/drawingml/2006/main" noGrp="1"/>
          </p:cNvSpPr>
          <p:nvPr/>
        </p:nvSpPr>
        <p:spPr>
          <a:xfrm xmlns:a="http://schemas.openxmlformats.org/drawingml/2006/main">
            <a:off x="4600575" y="4857750"/>
            <a:ext cx="2781300" cy="619125"/>
          </a:xfrm>
          <a:prstGeom xmlns:a="http://schemas.openxmlformats.org/drawingml/2006/main" prst="rect">
            <a:avLst/>
          </a:prstGeom>
          <a:solidFill xmlns:a="http://schemas.openxmlformats.org/drawingml/2006/main">
            <a:srgbClr val="20332F"/>
          </a:solidFill>
          <a:ln xmlns:a="http://schemas.openxmlformats.org/drawingml/2006/main" w="14288">
            <a:solidFill>
              <a:srgbClr val="20332F"/>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Grok Bot</a:t>
            </a:r>
          </a:p>
        </p:txBody>
      </p:sp>
      <p:sp>
        <p:nvSpPr>
          <p:cNvPr id="32" name="">
            <a:extLst xmlns:a="http://schemas.openxmlformats.org/drawingml/2006/main">
              <a:ext uri="{FF2B5EF4-FFF2-40B4-BE49-F238E27FC236}">
                <a16:creationId xmlns:a16="http://schemas.microsoft.com/office/drawing/2014/main" id="{59FEEC60-8F00-4F6A-B2F2-B5BCDB230311}"/>
              </a:ext>
            </a:extLst>
          </p:cNvPr>
          <p:cNvSpPr>
            <a:spLocks xmlns:a="http://schemas.openxmlformats.org/drawingml/2006/main" noGrp="1"/>
          </p:cNvSpPr>
          <p:nvPr/>
        </p:nvSpPr>
        <p:spPr>
          <a:xfrm xmlns:a="http://schemas.openxmlformats.org/drawingml/2006/main">
            <a:off x="5991225" y="5476875"/>
            <a:ext cx="0" cy="333375"/>
          </a:xfrm>
          <a:prstGeom xmlns:a="http://schemas.openxmlformats.org/drawingml/2006/main" prst="line">
            <a:avLst/>
          </a:prstGeom>
          <a:noFill xmlns:a="http://schemas.openxmlformats.org/drawingml/2006/main"/>
          <a:ln xmlns:a="http://schemas.openxmlformats.org/drawingml/2006/main" w="19050">
            <a:solidFill>
              <a:srgbClr val="27705E"/>
            </a:solidFill>
            <a:prstDash val="solid"/>
          </a:ln>
        </p:spPr>
      </p:sp>
      <p:sp>
        <p:nvSpPr>
          <p:cNvPr id="33" name="">
            <a:extLst xmlns:a="http://schemas.openxmlformats.org/drawingml/2006/main">
              <a:ext uri="{FF2B5EF4-FFF2-40B4-BE49-F238E27FC236}">
                <a16:creationId xmlns:a16="http://schemas.microsoft.com/office/drawing/2014/main" id="{A4226566-D41F-4BE4-812E-D8884EA36F02}"/>
              </a:ext>
            </a:extLst>
          </p:cNvPr>
          <p:cNvSpPr>
            <a:spLocks xmlns:a="http://schemas.openxmlformats.org/drawingml/2006/main" noGrp="1"/>
          </p:cNvSpPr>
          <p:nvPr/>
        </p:nvSpPr>
        <p:spPr>
          <a:xfrm xmlns:a="http://schemas.openxmlformats.org/drawingml/2006/main">
            <a:off x="5233988" y="4524375"/>
            <a:ext cx="0" cy="333375"/>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4" name="">
            <a:extLst xmlns:a="http://schemas.openxmlformats.org/drawingml/2006/main">
              <a:ext uri="{FF2B5EF4-FFF2-40B4-BE49-F238E27FC236}">
                <a16:creationId xmlns:a16="http://schemas.microsoft.com/office/drawing/2014/main" id="{7604DB23-3C43-4980-B6CF-A9A68263DDFB}"/>
              </a:ext>
            </a:extLst>
          </p:cNvPr>
          <p:cNvSpPr>
            <a:spLocks xmlns:a="http://schemas.openxmlformats.org/drawingml/2006/main" noGrp="1"/>
          </p:cNvSpPr>
          <p:nvPr/>
        </p:nvSpPr>
        <p:spPr>
          <a:xfrm xmlns:a="http://schemas.openxmlformats.org/drawingml/2006/main">
            <a:off x="2124075" y="4781550"/>
            <a:ext cx="0" cy="38100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5" name="">
            <a:extLst xmlns:a="http://schemas.openxmlformats.org/drawingml/2006/main">
              <a:ext uri="{FF2B5EF4-FFF2-40B4-BE49-F238E27FC236}">
                <a16:creationId xmlns:a16="http://schemas.microsoft.com/office/drawing/2014/main" id="{A4D2379A-3856-4446-9B2F-151A90ED474B}"/>
              </a:ext>
            </a:extLst>
          </p:cNvPr>
          <p:cNvSpPr>
            <a:spLocks xmlns:a="http://schemas.openxmlformats.org/drawingml/2006/main" noGrp="1"/>
          </p:cNvSpPr>
          <p:nvPr/>
        </p:nvSpPr>
        <p:spPr>
          <a:xfrm xmlns:a="http://schemas.openxmlformats.org/drawingml/2006/main">
            <a:off x="2124075" y="5162550"/>
            <a:ext cx="2476500" cy="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6" name="">
            <a:extLst xmlns:a="http://schemas.openxmlformats.org/drawingml/2006/main">
              <a:ext uri="{FF2B5EF4-FFF2-40B4-BE49-F238E27FC236}">
                <a16:creationId xmlns:a16="http://schemas.microsoft.com/office/drawing/2014/main" id="{705ACF8C-C8AB-4B5B-A298-62C3DE0C451E}"/>
              </a:ext>
            </a:extLst>
          </p:cNvPr>
          <p:cNvSpPr>
            <a:spLocks xmlns:a="http://schemas.openxmlformats.org/drawingml/2006/main" noGrp="1"/>
          </p:cNvSpPr>
          <p:nvPr/>
        </p:nvSpPr>
        <p:spPr>
          <a:xfrm xmlns:a="http://schemas.openxmlformats.org/drawingml/2006/main">
            <a:off x="7381875" y="5162550"/>
            <a:ext cx="2781300" cy="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7" name="">
            <a:extLst xmlns:a="http://schemas.openxmlformats.org/drawingml/2006/main">
              <a:ext uri="{FF2B5EF4-FFF2-40B4-BE49-F238E27FC236}">
                <a16:creationId xmlns:a16="http://schemas.microsoft.com/office/drawing/2014/main" id="{A4278EF7-5A9C-4EE0-89FD-7DFD5D443617}"/>
              </a:ext>
            </a:extLst>
          </p:cNvPr>
          <p:cNvSpPr>
            <a:spLocks xmlns:a="http://schemas.openxmlformats.org/drawingml/2006/main" noGrp="1"/>
          </p:cNvSpPr>
          <p:nvPr/>
        </p:nvSpPr>
        <p:spPr>
          <a:xfrm xmlns:a="http://schemas.openxmlformats.org/drawingml/2006/main">
            <a:off x="10163175" y="4781550"/>
            <a:ext cx="0" cy="38100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Tree>
    <p:extLst>
      <p:ext uri="{BB962C8B-B14F-4D97-AF65-F5344CB8AC3E}">
        <p14:creationId xmlns:p14="http://schemas.microsoft.com/office/powerpoint/2010/main" val="113274455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rain your bots">
            <a:extLst xmlns:a="http://schemas.openxmlformats.org/drawingml/2006/main">
              <a:ext uri="{FF2B5EF4-FFF2-40B4-BE49-F238E27FC236}">
                <a16:creationId xmlns:a16="http://schemas.microsoft.com/office/drawing/2014/main" id="{E60B2A1A-2AC6-4B21-A729-89F27D56529E}"/>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Train your bots</a:t>
            </a:r>
          </a:p>
        </p:txBody>
      </p:sp>
      <p:sp>
        <p:nvSpPr>
          <p:cNvPr id="2" name="15">
            <a:extLst xmlns:a="http://schemas.openxmlformats.org/drawingml/2006/main">
              <a:ext uri="{FF2B5EF4-FFF2-40B4-BE49-F238E27FC236}">
                <a16:creationId xmlns:a16="http://schemas.microsoft.com/office/drawing/2014/main" id="{FB4E8501-A69D-4488-90A8-C690DF371DA7}"/>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14</a:t>
            </a:r>
          </a:p>
        </p:txBody>
      </p:sp>
      <p:sp>
        <p:nvSpPr>
          <p:cNvPr id="3" name="Build capability. Then expand responsibility.">
            <a:extLst xmlns:a="http://schemas.openxmlformats.org/drawingml/2006/main">
              <a:ext uri="{FF2B5EF4-FFF2-40B4-BE49-F238E27FC236}">
                <a16:creationId xmlns:a16="http://schemas.microsoft.com/office/drawing/2014/main" id="{0F2EAB5C-F650-4B20-8E16-C891C1819EAB}"/>
              </a:ext>
            </a:extLst>
          </p:cNvPr>
          <p:cNvSpPr>
            <a:spLocks xmlns:a="http://schemas.openxmlformats.org/drawingml/2006/main" noGrp="1"/>
          </p:cNvSpPr>
          <p:nvPr/>
        </p:nvSpPr>
        <p:spPr>
          <a:xfrm xmlns:a="http://schemas.openxmlformats.org/drawingml/2006/main">
            <a:off x="714375" y="1485900"/>
            <a:ext cx="10763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27705E"/>
                </a:solidFill>
                <a:latin typeface="Helvetica Neue"/>
                <a:ea typeface="Helvetica Neue"/>
                <a:cs typeface="Helvetica Neue"/>
              </a:defRPr>
            </a:pPr>
            <a:r>
              <a:rPr sz="2400" b="1">
                <a:solidFill>
                  <a:srgbClr val="27705E"/>
                </a:solidFill>
                <a:latin typeface="Helvetica Neue"/>
                <a:ea typeface="Helvetica Neue"/>
                <a:cs typeface="Helvetica Neue"/>
              </a:rPr>
              <a:t>Build capability. Then expand responsibility.</a:t>
            </a:r>
          </a:p>
        </p:txBody>
      </p:sp>
      <p:sp>
        <p:nvSpPr>
          <p:cNvPr id="4" name="01">
            <a:extLst xmlns:a="http://schemas.openxmlformats.org/drawingml/2006/main">
              <a:ext uri="{FF2B5EF4-FFF2-40B4-BE49-F238E27FC236}">
                <a16:creationId xmlns:a16="http://schemas.microsoft.com/office/drawing/2014/main" id="{0F35DF20-953F-41FE-92D8-6365BCC26BBB}"/>
              </a:ext>
            </a:extLst>
          </p:cNvPr>
          <p:cNvSpPr>
            <a:spLocks xmlns:a="http://schemas.openxmlformats.org/drawingml/2006/main" noGrp="1"/>
          </p:cNvSpPr>
          <p:nvPr/>
        </p:nvSpPr>
        <p:spPr>
          <a:xfrm xmlns:a="http://schemas.openxmlformats.org/drawingml/2006/main">
            <a:off x="714375" y="2400300"/>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01</a:t>
            </a:r>
          </a:p>
        </p:txBody>
      </p:sp>
      <p:sp>
        <p:nvSpPr>
          <p:cNvPr id="5" name="Equip">
            <a:extLst xmlns:a="http://schemas.openxmlformats.org/drawingml/2006/main">
              <a:ext uri="{FF2B5EF4-FFF2-40B4-BE49-F238E27FC236}">
                <a16:creationId xmlns:a16="http://schemas.microsoft.com/office/drawing/2014/main" id="{EA61ED77-33C5-46F1-9218-B9BF0BED343E}"/>
              </a:ext>
            </a:extLst>
          </p:cNvPr>
          <p:cNvSpPr>
            <a:spLocks xmlns:a="http://schemas.openxmlformats.org/drawingml/2006/main" noGrp="1"/>
          </p:cNvSpPr>
          <p:nvPr/>
        </p:nvSpPr>
        <p:spPr>
          <a:xfrm xmlns:a="http://schemas.openxmlformats.org/drawingml/2006/main">
            <a:off x="1990725" y="2400300"/>
            <a:ext cx="5762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27705E"/>
                </a:solidFill>
                <a:latin typeface="Helvetica Neue"/>
                <a:ea typeface="Helvetica Neue"/>
                <a:cs typeface="Helvetica Neue"/>
              </a:defRPr>
            </a:pPr>
            <a:r>
              <a:rPr sz="2250" b="1">
                <a:solidFill>
                  <a:srgbClr val="27705E"/>
                </a:solidFill>
                <a:latin typeface="Helvetica Neue"/>
                <a:ea typeface="Helvetica Neue"/>
                <a:cs typeface="Helvetica Neue"/>
              </a:rPr>
              <a:t>Equip</a:t>
            </a:r>
          </a:p>
        </p:txBody>
      </p:sp>
      <p:sp>
        <p:nvSpPr>
          <p:cNvPr id="6" name="Give them tools, access, templates,&#10;brand guidance, and clea">
            <a:extLst xmlns:a="http://schemas.openxmlformats.org/drawingml/2006/main">
              <a:ext uri="{FF2B5EF4-FFF2-40B4-BE49-F238E27FC236}">
                <a16:creationId xmlns:a16="http://schemas.microsoft.com/office/drawing/2014/main" id="{182BF317-96F6-460A-BD93-EAF65AF6300F}"/>
              </a:ext>
            </a:extLst>
          </p:cNvPr>
          <p:cNvSpPr>
            <a:spLocks xmlns:a="http://schemas.openxmlformats.org/drawingml/2006/main" noGrp="1"/>
          </p:cNvSpPr>
          <p:nvPr/>
        </p:nvSpPr>
        <p:spPr>
          <a:xfrm xmlns:a="http://schemas.openxmlformats.org/drawingml/2006/main">
            <a:off x="1990725" y="2867025"/>
            <a:ext cx="9477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Give them tools, access, templates,</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brand guidance, and clear goals.</a:t>
            </a:r>
          </a:p>
        </p:txBody>
      </p:sp>
      <p:sp>
        <p:nvSpPr>
          <p:cNvPr id="7" name="02">
            <a:extLst xmlns:a="http://schemas.openxmlformats.org/drawingml/2006/main">
              <a:ext uri="{FF2B5EF4-FFF2-40B4-BE49-F238E27FC236}">
                <a16:creationId xmlns:a16="http://schemas.microsoft.com/office/drawing/2014/main" id="{E7DBF20E-B2FE-4223-93E8-03DC92D2A5D4}"/>
              </a:ext>
            </a:extLst>
          </p:cNvPr>
          <p:cNvSpPr>
            <a:spLocks xmlns:a="http://schemas.openxmlformats.org/drawingml/2006/main" noGrp="1"/>
          </p:cNvSpPr>
          <p:nvPr/>
        </p:nvSpPr>
        <p:spPr>
          <a:xfrm xmlns:a="http://schemas.openxmlformats.org/drawingml/2006/main">
            <a:off x="714375" y="3629025"/>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02</a:t>
            </a:r>
          </a:p>
        </p:txBody>
      </p:sp>
      <p:sp>
        <p:nvSpPr>
          <p:cNvPr id="8" name="Assign reports + recommended actions">
            <a:extLst xmlns:a="http://schemas.openxmlformats.org/drawingml/2006/main">
              <a:ext uri="{FF2B5EF4-FFF2-40B4-BE49-F238E27FC236}">
                <a16:creationId xmlns:a16="http://schemas.microsoft.com/office/drawing/2014/main" id="{09300E4A-BCEF-4985-8E71-653BD372106F}"/>
              </a:ext>
            </a:extLst>
          </p:cNvPr>
          <p:cNvSpPr>
            <a:spLocks xmlns:a="http://schemas.openxmlformats.org/drawingml/2006/main" noGrp="1"/>
          </p:cNvSpPr>
          <p:nvPr/>
        </p:nvSpPr>
        <p:spPr>
          <a:xfrm xmlns:a="http://schemas.openxmlformats.org/drawingml/2006/main">
            <a:off x="1990725" y="3629025"/>
            <a:ext cx="5762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27705E"/>
                </a:solidFill>
                <a:latin typeface="Helvetica Neue"/>
                <a:ea typeface="Helvetica Neue"/>
                <a:cs typeface="Helvetica Neue"/>
              </a:defRPr>
            </a:pPr>
            <a:r>
              <a:rPr sz="2250" b="1">
                <a:solidFill>
                  <a:srgbClr val="27705E"/>
                </a:solidFill>
                <a:latin typeface="Helvetica Neue"/>
                <a:ea typeface="Helvetica Neue"/>
                <a:cs typeface="Helvetica Neue"/>
              </a:rPr>
              <a:t>Assign reports + recommended actions</a:t>
            </a:r>
          </a:p>
        </p:txBody>
      </p:sp>
      <p:sp>
        <p:nvSpPr>
          <p:cNvPr id="9" name="Ask what happened, what it means,&#10;and what to do next. Revie">
            <a:extLst xmlns:a="http://schemas.openxmlformats.org/drawingml/2006/main">
              <a:ext uri="{FF2B5EF4-FFF2-40B4-BE49-F238E27FC236}">
                <a16:creationId xmlns:a16="http://schemas.microsoft.com/office/drawing/2014/main" id="{3E5320C2-F758-4FA2-8BAB-0C156D286786}"/>
              </a:ext>
            </a:extLst>
          </p:cNvPr>
          <p:cNvSpPr>
            <a:spLocks xmlns:a="http://schemas.openxmlformats.org/drawingml/2006/main" noGrp="1"/>
          </p:cNvSpPr>
          <p:nvPr/>
        </p:nvSpPr>
        <p:spPr>
          <a:xfrm xmlns:a="http://schemas.openxmlformats.org/drawingml/2006/main">
            <a:off x="1990725" y="4095750"/>
            <a:ext cx="9477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Ask what happened, what it means,</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and what to do next. Review together.</a:t>
            </a:r>
          </a:p>
        </p:txBody>
      </p:sp>
      <p:sp>
        <p:nvSpPr>
          <p:cNvPr id="10" name="03">
            <a:extLst xmlns:a="http://schemas.openxmlformats.org/drawingml/2006/main">
              <a:ext uri="{FF2B5EF4-FFF2-40B4-BE49-F238E27FC236}">
                <a16:creationId xmlns:a16="http://schemas.microsoft.com/office/drawing/2014/main" id="{19681AF5-E120-45A5-9CFB-9BFC2358F98D}"/>
              </a:ext>
            </a:extLst>
          </p:cNvPr>
          <p:cNvSpPr>
            <a:spLocks xmlns:a="http://schemas.openxmlformats.org/drawingml/2006/main" noGrp="1"/>
          </p:cNvSpPr>
          <p:nvPr/>
        </p:nvSpPr>
        <p:spPr>
          <a:xfrm xmlns:a="http://schemas.openxmlformats.org/drawingml/2006/main">
            <a:off x="714375" y="4857750"/>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03</a:t>
            </a:r>
          </a:p>
        </p:txBody>
      </p:sp>
      <p:sp>
        <p:nvSpPr>
          <p:cNvPr id="11" name="Gradually delegate decisions">
            <a:extLst xmlns:a="http://schemas.openxmlformats.org/drawingml/2006/main">
              <a:ext uri="{FF2B5EF4-FFF2-40B4-BE49-F238E27FC236}">
                <a16:creationId xmlns:a16="http://schemas.microsoft.com/office/drawing/2014/main" id="{B7B3F5BD-B24C-4070-B5E4-5C3DC2B3E2EA}"/>
              </a:ext>
            </a:extLst>
          </p:cNvPr>
          <p:cNvSpPr>
            <a:spLocks xmlns:a="http://schemas.openxmlformats.org/drawingml/2006/main" noGrp="1"/>
          </p:cNvSpPr>
          <p:nvPr/>
        </p:nvSpPr>
        <p:spPr>
          <a:xfrm xmlns:a="http://schemas.openxmlformats.org/drawingml/2006/main">
            <a:off x="1990725" y="4857750"/>
            <a:ext cx="5762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27705E"/>
                </a:solidFill>
                <a:latin typeface="Helvetica Neue"/>
                <a:ea typeface="Helvetica Neue"/>
                <a:cs typeface="Helvetica Neue"/>
              </a:defRPr>
            </a:pPr>
            <a:r>
              <a:rPr sz="2250" b="1">
                <a:solidFill>
                  <a:srgbClr val="27705E"/>
                </a:solidFill>
                <a:latin typeface="Helvetica Neue"/>
                <a:ea typeface="Helvetica Neue"/>
                <a:cs typeface="Helvetica Neue"/>
              </a:rPr>
              <a:t>Gradually delegate decisions</a:t>
            </a:r>
          </a:p>
        </p:txBody>
      </p:sp>
      <p:sp>
        <p:nvSpPr>
          <p:cNvPr id="12" name="Start with small, defined decisions.&#10;Expand autonomy as resu">
            <a:extLst xmlns:a="http://schemas.openxmlformats.org/drawingml/2006/main">
              <a:ext uri="{FF2B5EF4-FFF2-40B4-BE49-F238E27FC236}">
                <a16:creationId xmlns:a16="http://schemas.microsoft.com/office/drawing/2014/main" id="{459E5A3B-E6B7-4184-8CE0-A6E55A784207}"/>
              </a:ext>
            </a:extLst>
          </p:cNvPr>
          <p:cNvSpPr>
            <a:spLocks xmlns:a="http://schemas.openxmlformats.org/drawingml/2006/main" noGrp="1"/>
          </p:cNvSpPr>
          <p:nvPr/>
        </p:nvSpPr>
        <p:spPr>
          <a:xfrm xmlns:a="http://schemas.openxmlformats.org/drawingml/2006/main">
            <a:off x="1990725" y="5324475"/>
            <a:ext cx="9477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Start with small, defined decisions.</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Expand autonomy as results earn trust.</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ab1dbb1b16344734"/>
          <a:stretch xmlns:a="http://schemas.openxmlformats.org/drawingml/2006/main"/>
        </p:blipFill>
        <p:spPr>
          <a:xfrm xmlns:a="http://schemas.openxmlformats.org/drawingml/2006/main">
            <a:off x="7858125" y="3240921"/>
            <a:ext cx="3714750" cy="2090658"/>
          </a:xfrm>
          <a:prstGeom xmlns:a="http://schemas.openxmlformats.org/drawingml/2006/main" prst="rect">
            <a:avLst/>
          </a:prstGeom>
        </p:spPr>
      </p:pic>
    </p:spTree>
    <p:extLst>
      <p:ext uri="{BB962C8B-B14F-4D97-AF65-F5344CB8AC3E}">
        <p14:creationId xmlns:p14="http://schemas.microsoft.com/office/powerpoint/2010/main" val="113274455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CFE88A1-9C80-4118-A56D-1841EF1547E3}"/>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2" name="08">
            <a:extLst xmlns:a="http://schemas.openxmlformats.org/drawingml/2006/main">
              <a:ext uri="{FF2B5EF4-FFF2-40B4-BE49-F238E27FC236}">
                <a16:creationId xmlns:a16="http://schemas.microsoft.com/office/drawing/2014/main" id="{8CFD82A1-5259-4390-A26F-6D510F499701}"/>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15</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53460d63ac54074"/>
          <a:stretch xmlns:a="http://schemas.openxmlformats.org/drawingml/2006/main"/>
        </p:blipFill>
        <p:spPr>
          <a:xfrm xmlns:a="http://schemas.openxmlformats.org/drawingml/2006/main">
            <a:off x="1780294" y="857250"/>
            <a:ext cx="8631411" cy="4857750"/>
          </a:xfrm>
          <a:prstGeom xmlns:a="http://schemas.openxmlformats.org/drawingml/2006/main" prst="rect">
            <a:avLst/>
          </a:prstGeom>
        </p:spPr>
      </p:pic>
      <p:sp>
        <p:nvSpPr>
          <p:cNvPr id="5" name="Zúme Ad Team">
            <a:extLst xmlns:a="http://schemas.openxmlformats.org/drawingml/2006/main">
              <a:ext uri="{FF2B5EF4-FFF2-40B4-BE49-F238E27FC236}">
                <a16:creationId xmlns:a16="http://schemas.microsoft.com/office/drawing/2014/main" id="{CBD7C956-84CF-4746-8B22-F9CA198F6273}"/>
              </a:ext>
            </a:extLst>
          </p:cNvPr>
          <p:cNvSpPr>
            <a:spLocks xmlns:a="http://schemas.openxmlformats.org/drawingml/2006/main" noGrp="1"/>
          </p:cNvSpPr>
          <p:nvPr/>
        </p:nvSpPr>
        <p:spPr>
          <a:xfrm xmlns:a="http://schemas.openxmlformats.org/drawingml/2006/main">
            <a:off x="714375" y="619125"/>
            <a:ext cx="1076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3300" b="1">
                <a:solidFill>
                  <a:srgbClr val="27705E"/>
                </a:solidFill>
                <a:latin typeface="Helvetica Neue"/>
                <a:ea typeface="Helvetica Neue"/>
                <a:cs typeface="Helvetica Neue"/>
              </a:defRPr>
            </a:pPr>
            <a:r>
              <a:rPr sz="3300" b="1">
                <a:solidFill>
                  <a:srgbClr val="27705E"/>
                </a:solidFill>
                <a:latin typeface="Helvetica Neue"/>
                <a:ea typeface="Helvetica Neue"/>
                <a:cs typeface="Helvetica Neue"/>
              </a:rPr>
              <a:t>01  Equip</a:t>
            </a:r>
          </a:p>
        </p:txBody>
      </p:sp>
      <p:sp>
        <p:nvSpPr>
          <p:cNvPr id="6" name="Ad Bot">
            <a:extLst xmlns:a="http://schemas.openxmlformats.org/drawingml/2006/main">
              <a:ext uri="{FF2B5EF4-FFF2-40B4-BE49-F238E27FC236}">
                <a16:creationId xmlns:a16="http://schemas.microsoft.com/office/drawing/2014/main" id="{062E331D-6C90-47D2-8F70-1357C6F89FD5}"/>
              </a:ext>
            </a:extLst>
          </p:cNvPr>
          <p:cNvSpPr>
            <a:spLocks xmlns:a="http://schemas.openxmlformats.org/drawingml/2006/main" noGrp="1"/>
          </p:cNvSpPr>
          <p:nvPr/>
        </p:nvSpPr>
        <p:spPr>
          <a:xfrm xmlns:a="http://schemas.openxmlformats.org/drawingml/2006/main">
            <a:off x="1781175" y="53340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Ad Bot</a:t>
            </a:r>
          </a:p>
        </p:txBody>
      </p:sp>
      <p:sp>
        <p:nvSpPr>
          <p:cNvPr id="7" name="Brand Manager Bot">
            <a:extLst xmlns:a="http://schemas.openxmlformats.org/drawingml/2006/main">
              <a:ext uri="{FF2B5EF4-FFF2-40B4-BE49-F238E27FC236}">
                <a16:creationId xmlns:a16="http://schemas.microsoft.com/office/drawing/2014/main" id="{9CB478EB-D96E-41EE-A1D5-429ED3DAFA65}"/>
              </a:ext>
            </a:extLst>
          </p:cNvPr>
          <p:cNvSpPr>
            <a:spLocks xmlns:a="http://schemas.openxmlformats.org/drawingml/2006/main" noGrp="1"/>
          </p:cNvSpPr>
          <p:nvPr/>
        </p:nvSpPr>
        <p:spPr>
          <a:xfrm xmlns:a="http://schemas.openxmlformats.org/drawingml/2006/main">
            <a:off x="4657725" y="53340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Brand Manager Bot</a:t>
            </a:r>
          </a:p>
        </p:txBody>
      </p:sp>
      <p:sp>
        <p:nvSpPr>
          <p:cNvPr id="8" name="Funnel Expert Bot">
            <a:extLst xmlns:a="http://schemas.openxmlformats.org/drawingml/2006/main">
              <a:ext uri="{FF2B5EF4-FFF2-40B4-BE49-F238E27FC236}">
                <a16:creationId xmlns:a16="http://schemas.microsoft.com/office/drawing/2014/main" id="{236D5BA6-B7F5-48C3-AD0D-3C07146F29C5}"/>
              </a:ext>
            </a:extLst>
          </p:cNvPr>
          <p:cNvSpPr>
            <a:spLocks xmlns:a="http://schemas.openxmlformats.org/drawingml/2006/main" noGrp="1"/>
          </p:cNvSpPr>
          <p:nvPr/>
        </p:nvSpPr>
        <p:spPr>
          <a:xfrm xmlns:a="http://schemas.openxmlformats.org/drawingml/2006/main">
            <a:off x="7534275" y="53340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Funnel Expert Bot</a:t>
            </a:r>
          </a:p>
        </p:txBody>
      </p:sp>
      <p:sp>
        <p:nvSpPr>
          <p:cNvPr id="9" name="Give them tools, access, templates, brand guidance, and clea">
            <a:extLst xmlns:a="http://schemas.openxmlformats.org/drawingml/2006/main">
              <a:ext uri="{FF2B5EF4-FFF2-40B4-BE49-F238E27FC236}">
                <a16:creationId xmlns:a16="http://schemas.microsoft.com/office/drawing/2014/main" id="{FDC247BC-D7C1-4254-A852-F4EE446FC6C9}"/>
              </a:ext>
            </a:extLst>
          </p:cNvPr>
          <p:cNvSpPr>
            <a:spLocks xmlns:a="http://schemas.openxmlformats.org/drawingml/2006/main" noGrp="1"/>
          </p:cNvSpPr>
          <p:nvPr/>
        </p:nvSpPr>
        <p:spPr>
          <a:xfrm xmlns:a="http://schemas.openxmlformats.org/drawingml/2006/main">
            <a:off x="714375" y="1247775"/>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Give them tools, access, templates, brand guidance, and clear goals.</a:t>
            </a:r>
          </a:p>
        </p:txBody>
      </p:sp>
      <p:sp>
        <p:nvSpPr>
          <p:cNvPr id="10" name="Smooth felt-pen underline">
            <a:extLst xmlns:a="http://schemas.openxmlformats.org/drawingml/2006/main">
              <a:ext uri="{FF2B5EF4-FFF2-40B4-BE49-F238E27FC236}">
                <a16:creationId xmlns:a16="http://schemas.microsoft.com/office/drawing/2014/main" id="{8C729082-2059-48D9-840A-45200DA4EC67}"/>
              </a:ext>
            </a:extLst>
          </p:cNvPr>
          <p:cNvSpPr>
            <a:spLocks xmlns:a="http://schemas.openxmlformats.org/drawingml/2006/main" noGrp="1"/>
          </p:cNvSpPr>
          <p:nvPr/>
        </p:nvSpPr>
        <p:spPr>
          <a:xfrm xmlns:a="http://schemas.openxmlformats.org/drawingml/2006/main">
            <a:off x="4810125" y="5724525"/>
            <a:ext cx="2609850" cy="161925"/>
          </a:xfrm>
          <a:custGeom xmlns:a="http://schemas.openxmlformats.org/drawingml/2006/main">
            <a:pathLst>
              <a:path w="2609850" h="161925">
                <a:moveTo>
                  <a:pt x="0" y="66675"/>
                </a:moveTo>
                <a:lnTo>
                  <a:pt x="21749" y="49695"/>
                </a:lnTo>
                <a:lnTo>
                  <a:pt x="43498" y="47694"/>
                </a:lnTo>
                <a:lnTo>
                  <a:pt x="65246" y="46498"/>
                </a:lnTo>
                <a:lnTo>
                  <a:pt x="86995" y="45658"/>
                </a:lnTo>
                <a:lnTo>
                  <a:pt x="108744" y="45025"/>
                </a:lnTo>
                <a:lnTo>
                  <a:pt x="130493" y="44529"/>
                </a:lnTo>
                <a:lnTo>
                  <a:pt x="152241" y="44131"/>
                </a:lnTo>
                <a:lnTo>
                  <a:pt x="173990" y="43809"/>
                </a:lnTo>
                <a:lnTo>
                  <a:pt x="195739" y="43548"/>
                </a:lnTo>
                <a:lnTo>
                  <a:pt x="217488" y="43336"/>
                </a:lnTo>
                <a:lnTo>
                  <a:pt x="239236" y="43168"/>
                </a:lnTo>
                <a:lnTo>
                  <a:pt x="260985" y="43037"/>
                </a:lnTo>
                <a:lnTo>
                  <a:pt x="282734" y="42939"/>
                </a:lnTo>
                <a:lnTo>
                  <a:pt x="304483" y="42872"/>
                </a:lnTo>
                <a:lnTo>
                  <a:pt x="326231" y="42832"/>
                </a:lnTo>
                <a:lnTo>
                  <a:pt x="347980" y="42819"/>
                </a:lnTo>
                <a:lnTo>
                  <a:pt x="369729" y="42830"/>
                </a:lnTo>
                <a:lnTo>
                  <a:pt x="391478" y="42864"/>
                </a:lnTo>
                <a:lnTo>
                  <a:pt x="413226" y="42919"/>
                </a:lnTo>
                <a:lnTo>
                  <a:pt x="434975" y="42996"/>
                </a:lnTo>
                <a:lnTo>
                  <a:pt x="456724" y="43092"/>
                </a:lnTo>
                <a:lnTo>
                  <a:pt x="478472" y="43207"/>
                </a:lnTo>
                <a:lnTo>
                  <a:pt x="500221" y="43340"/>
                </a:lnTo>
                <a:lnTo>
                  <a:pt x="521970" y="43489"/>
                </a:lnTo>
                <a:lnTo>
                  <a:pt x="543719" y="43655"/>
                </a:lnTo>
                <a:lnTo>
                  <a:pt x="565468" y="43836"/>
                </a:lnTo>
                <a:lnTo>
                  <a:pt x="587216" y="44031"/>
                </a:lnTo>
                <a:lnTo>
                  <a:pt x="608965" y="44239"/>
                </a:lnTo>
                <a:lnTo>
                  <a:pt x="630714" y="44459"/>
                </a:lnTo>
                <a:lnTo>
                  <a:pt x="652463" y="44690"/>
                </a:lnTo>
                <a:lnTo>
                  <a:pt x="674211" y="44931"/>
                </a:lnTo>
                <a:lnTo>
                  <a:pt x="695960" y="45181"/>
                </a:lnTo>
                <a:lnTo>
                  <a:pt x="717709" y="45438"/>
                </a:lnTo>
                <a:lnTo>
                  <a:pt x="739457" y="45702"/>
                </a:lnTo>
                <a:lnTo>
                  <a:pt x="761206" y="45970"/>
                </a:lnTo>
                <a:lnTo>
                  <a:pt x="782955" y="46242"/>
                </a:lnTo>
                <a:lnTo>
                  <a:pt x="804704" y="46515"/>
                </a:lnTo>
                <a:lnTo>
                  <a:pt x="826453" y="46790"/>
                </a:lnTo>
                <a:lnTo>
                  <a:pt x="848201" y="47064"/>
                </a:lnTo>
                <a:lnTo>
                  <a:pt x="869950" y="47336"/>
                </a:lnTo>
                <a:lnTo>
                  <a:pt x="891699" y="47604"/>
                </a:lnTo>
                <a:lnTo>
                  <a:pt x="913447" y="47867"/>
                </a:lnTo>
                <a:lnTo>
                  <a:pt x="935196" y="48123"/>
                </a:lnTo>
                <a:lnTo>
                  <a:pt x="956945" y="48372"/>
                </a:lnTo>
                <a:lnTo>
                  <a:pt x="978694" y="48611"/>
                </a:lnTo>
                <a:lnTo>
                  <a:pt x="1000443" y="48839"/>
                </a:lnTo>
                <a:lnTo>
                  <a:pt x="1022191" y="49056"/>
                </a:lnTo>
                <a:lnTo>
                  <a:pt x="1043940" y="49258"/>
                </a:lnTo>
                <a:lnTo>
                  <a:pt x="1065689" y="49446"/>
                </a:lnTo>
                <a:lnTo>
                  <a:pt x="1087438" y="49618"/>
                </a:lnTo>
                <a:lnTo>
                  <a:pt x="1109186" y="49773"/>
                </a:lnTo>
                <a:lnTo>
                  <a:pt x="1130935" y="49909"/>
                </a:lnTo>
                <a:lnTo>
                  <a:pt x="1152684" y="50026"/>
                </a:lnTo>
                <a:lnTo>
                  <a:pt x="1174433" y="50123"/>
                </a:lnTo>
                <a:lnTo>
                  <a:pt x="1196181" y="50198"/>
                </a:lnTo>
                <a:lnTo>
                  <a:pt x="1217930" y="50252"/>
                </a:lnTo>
                <a:lnTo>
                  <a:pt x="1239679" y="50282"/>
                </a:lnTo>
                <a:lnTo>
                  <a:pt x="1261428" y="50289"/>
                </a:lnTo>
                <a:lnTo>
                  <a:pt x="1283176" y="50273"/>
                </a:lnTo>
                <a:lnTo>
                  <a:pt x="1304925" y="50232"/>
                </a:lnTo>
                <a:lnTo>
                  <a:pt x="1326674" y="50167"/>
                </a:lnTo>
                <a:lnTo>
                  <a:pt x="1348423" y="50076"/>
                </a:lnTo>
                <a:lnTo>
                  <a:pt x="1370171" y="49961"/>
                </a:lnTo>
                <a:lnTo>
                  <a:pt x="1391920" y="49822"/>
                </a:lnTo>
                <a:lnTo>
                  <a:pt x="1413669" y="49657"/>
                </a:lnTo>
                <a:lnTo>
                  <a:pt x="1435418" y="49468"/>
                </a:lnTo>
                <a:lnTo>
                  <a:pt x="1457166" y="49255"/>
                </a:lnTo>
                <a:lnTo>
                  <a:pt x="1478915" y="49018"/>
                </a:lnTo>
                <a:lnTo>
                  <a:pt x="1500664" y="48757"/>
                </a:lnTo>
                <a:lnTo>
                  <a:pt x="1522413" y="48475"/>
                </a:lnTo>
                <a:lnTo>
                  <a:pt x="1544161" y="48170"/>
                </a:lnTo>
                <a:lnTo>
                  <a:pt x="1565910" y="47845"/>
                </a:lnTo>
                <a:lnTo>
                  <a:pt x="1587659" y="47500"/>
                </a:lnTo>
                <a:lnTo>
                  <a:pt x="1609408" y="47136"/>
                </a:lnTo>
                <a:lnTo>
                  <a:pt x="1631156" y="46754"/>
                </a:lnTo>
                <a:lnTo>
                  <a:pt x="1652905" y="46355"/>
                </a:lnTo>
                <a:lnTo>
                  <a:pt x="1674654" y="45941"/>
                </a:lnTo>
                <a:lnTo>
                  <a:pt x="1696403" y="45512"/>
                </a:lnTo>
                <a:lnTo>
                  <a:pt x="1718151" y="45071"/>
                </a:lnTo>
                <a:lnTo>
                  <a:pt x="1739900" y="44618"/>
                </a:lnTo>
                <a:lnTo>
                  <a:pt x="1761649" y="44156"/>
                </a:lnTo>
                <a:lnTo>
                  <a:pt x="1783398" y="43685"/>
                </a:lnTo>
                <a:lnTo>
                  <a:pt x="1805146" y="43207"/>
                </a:lnTo>
                <a:lnTo>
                  <a:pt x="1826895" y="42724"/>
                </a:lnTo>
                <a:lnTo>
                  <a:pt x="1848644" y="42236"/>
                </a:lnTo>
                <a:lnTo>
                  <a:pt x="1870393" y="41747"/>
                </a:lnTo>
                <a:lnTo>
                  <a:pt x="1892141" y="41257"/>
                </a:lnTo>
                <a:lnTo>
                  <a:pt x="1913890" y="40767"/>
                </a:lnTo>
                <a:lnTo>
                  <a:pt x="1935639" y="40280"/>
                </a:lnTo>
                <a:lnTo>
                  <a:pt x="1957388" y="39797"/>
                </a:lnTo>
                <a:lnTo>
                  <a:pt x="1979136" y="39320"/>
                </a:lnTo>
                <a:lnTo>
                  <a:pt x="2000885" y="38850"/>
                </a:lnTo>
                <a:lnTo>
                  <a:pt x="2022634" y="38388"/>
                </a:lnTo>
                <a:lnTo>
                  <a:pt x="2044383" y="37936"/>
                </a:lnTo>
                <a:lnTo>
                  <a:pt x="2066131" y="37495"/>
                </a:lnTo>
                <a:lnTo>
                  <a:pt x="2087880" y="37068"/>
                </a:lnTo>
                <a:lnTo>
                  <a:pt x="2109629" y="36655"/>
                </a:lnTo>
                <a:lnTo>
                  <a:pt x="2131378" y="36258"/>
                </a:lnTo>
                <a:lnTo>
                  <a:pt x="2153126" y="35877"/>
                </a:lnTo>
                <a:lnTo>
                  <a:pt x="2174875" y="35516"/>
                </a:lnTo>
                <a:lnTo>
                  <a:pt x="2196624" y="35174"/>
                </a:lnTo>
                <a:lnTo>
                  <a:pt x="2218373" y="34855"/>
                </a:lnTo>
                <a:lnTo>
                  <a:pt x="2240121" y="34558"/>
                </a:lnTo>
                <a:lnTo>
                  <a:pt x="2261870" y="34286"/>
                </a:lnTo>
                <a:lnTo>
                  <a:pt x="2283619" y="34041"/>
                </a:lnTo>
                <a:lnTo>
                  <a:pt x="2305368" y="33825"/>
                </a:lnTo>
                <a:lnTo>
                  <a:pt x="2327116" y="33640"/>
                </a:lnTo>
                <a:lnTo>
                  <a:pt x="2348865" y="33490"/>
                </a:lnTo>
                <a:lnTo>
                  <a:pt x="2370614" y="33377"/>
                </a:lnTo>
                <a:lnTo>
                  <a:pt x="2392363" y="33307"/>
                </a:lnTo>
                <a:lnTo>
                  <a:pt x="2414111" y="33286"/>
                </a:lnTo>
                <a:lnTo>
                  <a:pt x="2435860" y="33320"/>
                </a:lnTo>
                <a:lnTo>
                  <a:pt x="2457609" y="33422"/>
                </a:lnTo>
                <a:lnTo>
                  <a:pt x="2479358" y="33607"/>
                </a:lnTo>
                <a:lnTo>
                  <a:pt x="2501106" y="33898"/>
                </a:lnTo>
                <a:lnTo>
                  <a:pt x="2522855" y="34337"/>
                </a:lnTo>
                <a:lnTo>
                  <a:pt x="2544604" y="34995"/>
                </a:lnTo>
                <a:lnTo>
                  <a:pt x="2566353" y="36027"/>
                </a:lnTo>
                <a:lnTo>
                  <a:pt x="2588101" y="37896"/>
                </a:lnTo>
                <a:lnTo>
                  <a:pt x="2609850" y="55198"/>
                </a:lnTo>
                <a:lnTo>
                  <a:pt x="2609850" y="55292"/>
                </a:lnTo>
                <a:lnTo>
                  <a:pt x="2588101" y="73832"/>
                </a:lnTo>
                <a:lnTo>
                  <a:pt x="2566353" y="76938"/>
                </a:lnTo>
                <a:lnTo>
                  <a:pt x="2544604" y="79205"/>
                </a:lnTo>
                <a:lnTo>
                  <a:pt x="2522855" y="81097"/>
                </a:lnTo>
                <a:lnTo>
                  <a:pt x="2501106" y="82766"/>
                </a:lnTo>
                <a:lnTo>
                  <a:pt x="2479358" y="84285"/>
                </a:lnTo>
                <a:lnTo>
                  <a:pt x="2457609" y="85692"/>
                </a:lnTo>
                <a:lnTo>
                  <a:pt x="2435860" y="87011"/>
                </a:lnTo>
                <a:lnTo>
                  <a:pt x="2414111" y="88258"/>
                </a:lnTo>
                <a:lnTo>
                  <a:pt x="2392363" y="89442"/>
                </a:lnTo>
                <a:lnTo>
                  <a:pt x="2370614" y="90570"/>
                </a:lnTo>
                <a:lnTo>
                  <a:pt x="2348865" y="91648"/>
                </a:lnTo>
                <a:lnTo>
                  <a:pt x="2327116" y="92680"/>
                </a:lnTo>
                <a:lnTo>
                  <a:pt x="2305368" y="93669"/>
                </a:lnTo>
                <a:lnTo>
                  <a:pt x="2283619" y="94616"/>
                </a:lnTo>
                <a:lnTo>
                  <a:pt x="2261870" y="95523"/>
                </a:lnTo>
                <a:lnTo>
                  <a:pt x="2240121" y="96393"/>
                </a:lnTo>
                <a:lnTo>
                  <a:pt x="2218373" y="97226"/>
                </a:lnTo>
                <a:lnTo>
                  <a:pt x="2196624" y="98024"/>
                </a:lnTo>
                <a:lnTo>
                  <a:pt x="2174875" y="98787"/>
                </a:lnTo>
                <a:lnTo>
                  <a:pt x="2153126" y="99516"/>
                </a:lnTo>
                <a:lnTo>
                  <a:pt x="2131378" y="100212"/>
                </a:lnTo>
                <a:lnTo>
                  <a:pt x="2109629" y="100876"/>
                </a:lnTo>
                <a:lnTo>
                  <a:pt x="2087880" y="101508"/>
                </a:lnTo>
                <a:lnTo>
                  <a:pt x="2066131" y="102111"/>
                </a:lnTo>
                <a:lnTo>
                  <a:pt x="2044383" y="102683"/>
                </a:lnTo>
                <a:lnTo>
                  <a:pt x="2022634" y="103227"/>
                </a:lnTo>
                <a:lnTo>
                  <a:pt x="2000885" y="103743"/>
                </a:lnTo>
                <a:lnTo>
                  <a:pt x="1979136" y="104232"/>
                </a:lnTo>
                <a:lnTo>
                  <a:pt x="1957388" y="104695"/>
                </a:lnTo>
                <a:lnTo>
                  <a:pt x="1935639" y="105134"/>
                </a:lnTo>
                <a:lnTo>
                  <a:pt x="1913890" y="105548"/>
                </a:lnTo>
                <a:lnTo>
                  <a:pt x="1892141" y="105940"/>
                </a:lnTo>
                <a:lnTo>
                  <a:pt x="1870393" y="106310"/>
                </a:lnTo>
                <a:lnTo>
                  <a:pt x="1848644" y="106659"/>
                </a:lnTo>
                <a:lnTo>
                  <a:pt x="1826895" y="106989"/>
                </a:lnTo>
                <a:lnTo>
                  <a:pt x="1805146" y="107301"/>
                </a:lnTo>
                <a:lnTo>
                  <a:pt x="1783398" y="107595"/>
                </a:lnTo>
                <a:lnTo>
                  <a:pt x="1761649" y="107874"/>
                </a:lnTo>
                <a:lnTo>
                  <a:pt x="1739900" y="108137"/>
                </a:lnTo>
                <a:lnTo>
                  <a:pt x="1718151" y="108387"/>
                </a:lnTo>
                <a:lnTo>
                  <a:pt x="1696403" y="108623"/>
                </a:lnTo>
                <a:lnTo>
                  <a:pt x="1674654" y="108849"/>
                </a:lnTo>
                <a:lnTo>
                  <a:pt x="1652905" y="109064"/>
                </a:lnTo>
                <a:lnTo>
                  <a:pt x="1631156" y="109269"/>
                </a:lnTo>
                <a:lnTo>
                  <a:pt x="1609408" y="109465"/>
                </a:lnTo>
                <a:lnTo>
                  <a:pt x="1587659" y="109654"/>
                </a:lnTo>
                <a:lnTo>
                  <a:pt x="1565910" y="109836"/>
                </a:lnTo>
                <a:lnTo>
                  <a:pt x="1544161" y="110012"/>
                </a:lnTo>
                <a:lnTo>
                  <a:pt x="1522413" y="110182"/>
                </a:lnTo>
                <a:lnTo>
                  <a:pt x="1500664" y="110348"/>
                </a:lnTo>
                <a:lnTo>
                  <a:pt x="1478915" y="110509"/>
                </a:lnTo>
                <a:lnTo>
                  <a:pt x="1457166" y="110667"/>
                </a:lnTo>
                <a:lnTo>
                  <a:pt x="1435418" y="110822"/>
                </a:lnTo>
                <a:lnTo>
                  <a:pt x="1413669" y="110973"/>
                </a:lnTo>
                <a:lnTo>
                  <a:pt x="1391920" y="111122"/>
                </a:lnTo>
                <a:lnTo>
                  <a:pt x="1370171" y="111269"/>
                </a:lnTo>
                <a:lnTo>
                  <a:pt x="1348423" y="111413"/>
                </a:lnTo>
                <a:lnTo>
                  <a:pt x="1326674" y="111554"/>
                </a:lnTo>
                <a:lnTo>
                  <a:pt x="1304925" y="111693"/>
                </a:lnTo>
                <a:lnTo>
                  <a:pt x="1283176" y="111829"/>
                </a:lnTo>
                <a:lnTo>
                  <a:pt x="1261428" y="111962"/>
                </a:lnTo>
                <a:lnTo>
                  <a:pt x="1239679" y="112091"/>
                </a:lnTo>
                <a:lnTo>
                  <a:pt x="1217930" y="112216"/>
                </a:lnTo>
                <a:lnTo>
                  <a:pt x="1196181" y="112337"/>
                </a:lnTo>
                <a:lnTo>
                  <a:pt x="1174433" y="112453"/>
                </a:lnTo>
                <a:lnTo>
                  <a:pt x="1152684" y="112562"/>
                </a:lnTo>
                <a:lnTo>
                  <a:pt x="1130935" y="112666"/>
                </a:lnTo>
                <a:lnTo>
                  <a:pt x="1109186" y="112761"/>
                </a:lnTo>
                <a:lnTo>
                  <a:pt x="1087438" y="112849"/>
                </a:lnTo>
                <a:lnTo>
                  <a:pt x="1065689" y="112927"/>
                </a:lnTo>
                <a:lnTo>
                  <a:pt x="1043940" y="112995"/>
                </a:lnTo>
                <a:lnTo>
                  <a:pt x="1022191" y="113051"/>
                </a:lnTo>
                <a:lnTo>
                  <a:pt x="1000443" y="113095"/>
                </a:lnTo>
                <a:lnTo>
                  <a:pt x="978694" y="113126"/>
                </a:lnTo>
                <a:lnTo>
                  <a:pt x="956945" y="113143"/>
                </a:lnTo>
                <a:lnTo>
                  <a:pt x="935196" y="113143"/>
                </a:lnTo>
                <a:lnTo>
                  <a:pt x="913447" y="113127"/>
                </a:lnTo>
                <a:lnTo>
                  <a:pt x="891699" y="113093"/>
                </a:lnTo>
                <a:lnTo>
                  <a:pt x="869950" y="113040"/>
                </a:lnTo>
                <a:lnTo>
                  <a:pt x="848201" y="112967"/>
                </a:lnTo>
                <a:lnTo>
                  <a:pt x="826453" y="112872"/>
                </a:lnTo>
                <a:lnTo>
                  <a:pt x="804704" y="112755"/>
                </a:lnTo>
                <a:lnTo>
                  <a:pt x="782955" y="112615"/>
                </a:lnTo>
                <a:lnTo>
                  <a:pt x="761206" y="112451"/>
                </a:lnTo>
                <a:lnTo>
                  <a:pt x="739457" y="112261"/>
                </a:lnTo>
                <a:lnTo>
                  <a:pt x="717709" y="112045"/>
                </a:lnTo>
                <a:lnTo>
                  <a:pt x="695960" y="111802"/>
                </a:lnTo>
                <a:lnTo>
                  <a:pt x="674211" y="111532"/>
                </a:lnTo>
                <a:lnTo>
                  <a:pt x="652463" y="111232"/>
                </a:lnTo>
                <a:lnTo>
                  <a:pt x="630714" y="110904"/>
                </a:lnTo>
                <a:lnTo>
                  <a:pt x="608965" y="110546"/>
                </a:lnTo>
                <a:lnTo>
                  <a:pt x="587216" y="110157"/>
                </a:lnTo>
                <a:lnTo>
                  <a:pt x="565468" y="109737"/>
                </a:lnTo>
                <a:lnTo>
                  <a:pt x="543719" y="109286"/>
                </a:lnTo>
                <a:lnTo>
                  <a:pt x="521970" y="108803"/>
                </a:lnTo>
                <a:lnTo>
                  <a:pt x="500221" y="108288"/>
                </a:lnTo>
                <a:lnTo>
                  <a:pt x="478472" y="107740"/>
                </a:lnTo>
                <a:lnTo>
                  <a:pt x="456724" y="107160"/>
                </a:lnTo>
                <a:lnTo>
                  <a:pt x="434975" y="106547"/>
                </a:lnTo>
                <a:lnTo>
                  <a:pt x="413226" y="105900"/>
                </a:lnTo>
                <a:lnTo>
                  <a:pt x="391478" y="105219"/>
                </a:lnTo>
                <a:lnTo>
                  <a:pt x="369729" y="104504"/>
                </a:lnTo>
                <a:lnTo>
                  <a:pt x="347980" y="103755"/>
                </a:lnTo>
                <a:lnTo>
                  <a:pt x="326231" y="102969"/>
                </a:lnTo>
                <a:lnTo>
                  <a:pt x="304483" y="102148"/>
                </a:lnTo>
                <a:lnTo>
                  <a:pt x="282734" y="101288"/>
                </a:lnTo>
                <a:lnTo>
                  <a:pt x="260985" y="100390"/>
                </a:lnTo>
                <a:lnTo>
                  <a:pt x="239236" y="99449"/>
                </a:lnTo>
                <a:lnTo>
                  <a:pt x="217488" y="98463"/>
                </a:lnTo>
                <a:lnTo>
                  <a:pt x="195739" y="97427"/>
                </a:lnTo>
                <a:lnTo>
                  <a:pt x="173990" y="96334"/>
                </a:lnTo>
                <a:lnTo>
                  <a:pt x="152241" y="95176"/>
                </a:lnTo>
                <a:lnTo>
                  <a:pt x="130493" y="93937"/>
                </a:lnTo>
                <a:lnTo>
                  <a:pt x="108744" y="92595"/>
                </a:lnTo>
                <a:lnTo>
                  <a:pt x="86995" y="91112"/>
                </a:lnTo>
                <a:lnTo>
                  <a:pt x="65246" y="89420"/>
                </a:lnTo>
                <a:lnTo>
                  <a:pt x="43498" y="87368"/>
                </a:lnTo>
                <a:lnTo>
                  <a:pt x="21749" y="84512"/>
                </a:lnTo>
                <a:lnTo>
                  <a:pt x="0" y="66675"/>
                </a:lnTo>
                <a:close/>
              </a:path>
            </a:pathLst>
          </a:custGeom>
          <a:solidFill xmlns:a="http://schemas.openxmlformats.org/drawingml/2006/main">
            <a:srgbClr val="003D20"/>
          </a:solidFill>
          <a:ln xmlns:a="http://schemas.openxmlformats.org/drawingml/2006/main" w="0">
            <a:noFill/>
          </a:ln>
        </p:spPr>
      </p:sp>
    </p:spTree>
    <p:extLst>
      <p:ext uri="{BB962C8B-B14F-4D97-AF65-F5344CB8AC3E}">
        <p14:creationId xmlns:p14="http://schemas.microsoft.com/office/powerpoint/2010/main" val="21289972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CFE88A1-9C80-4118-A56D-1841EF1547E3}"/>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2" name="08">
            <a:extLst xmlns:a="http://schemas.openxmlformats.org/drawingml/2006/main">
              <a:ext uri="{FF2B5EF4-FFF2-40B4-BE49-F238E27FC236}">
                <a16:creationId xmlns:a16="http://schemas.microsoft.com/office/drawing/2014/main" id="{8CFD82A1-5259-4390-A26F-6D510F499701}"/>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16</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68c1b5f1dad4e39"/>
          <a:stretch xmlns:a="http://schemas.openxmlformats.org/drawingml/2006/main"/>
        </p:blipFill>
        <p:spPr>
          <a:xfrm xmlns:a="http://schemas.openxmlformats.org/drawingml/2006/main">
            <a:off x="1780294" y="857250"/>
            <a:ext cx="8631411" cy="4857750"/>
          </a:xfrm>
          <a:prstGeom xmlns:a="http://schemas.openxmlformats.org/drawingml/2006/main" prst="rect">
            <a:avLst/>
          </a:prstGeom>
        </p:spPr>
      </p:pic>
      <p:sp>
        <p:nvSpPr>
          <p:cNvPr id="5" name="Zúme Ad Team">
            <a:extLst xmlns:a="http://schemas.openxmlformats.org/drawingml/2006/main">
              <a:ext uri="{FF2B5EF4-FFF2-40B4-BE49-F238E27FC236}">
                <a16:creationId xmlns:a16="http://schemas.microsoft.com/office/drawing/2014/main" id="{CBD7C956-84CF-4746-8B22-F9CA198F6273}"/>
              </a:ext>
            </a:extLst>
          </p:cNvPr>
          <p:cNvSpPr>
            <a:spLocks xmlns:a="http://schemas.openxmlformats.org/drawingml/2006/main" noGrp="1"/>
          </p:cNvSpPr>
          <p:nvPr/>
        </p:nvSpPr>
        <p:spPr>
          <a:xfrm xmlns:a="http://schemas.openxmlformats.org/drawingml/2006/main">
            <a:off x="714375" y="619125"/>
            <a:ext cx="1076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3300" b="1">
                <a:solidFill>
                  <a:srgbClr val="27705E"/>
                </a:solidFill>
                <a:latin typeface="Helvetica Neue"/>
                <a:ea typeface="Helvetica Neue"/>
                <a:cs typeface="Helvetica Neue"/>
              </a:defRPr>
            </a:pPr>
            <a:r>
              <a:rPr sz="3300" b="1">
                <a:solidFill>
                  <a:srgbClr val="27705E"/>
                </a:solidFill>
                <a:latin typeface="Helvetica Neue"/>
                <a:ea typeface="Helvetica Neue"/>
                <a:cs typeface="Helvetica Neue"/>
              </a:rPr>
              <a:t>02  Assign reports + recommended actions</a:t>
            </a:r>
          </a:p>
        </p:txBody>
      </p:sp>
      <p:sp>
        <p:nvSpPr>
          <p:cNvPr id="6" name="Ad Bot">
            <a:extLst xmlns:a="http://schemas.openxmlformats.org/drawingml/2006/main">
              <a:ext uri="{FF2B5EF4-FFF2-40B4-BE49-F238E27FC236}">
                <a16:creationId xmlns:a16="http://schemas.microsoft.com/office/drawing/2014/main" id="{062E331D-6C90-47D2-8F70-1357C6F89FD5}"/>
              </a:ext>
            </a:extLst>
          </p:cNvPr>
          <p:cNvSpPr>
            <a:spLocks xmlns:a="http://schemas.openxmlformats.org/drawingml/2006/main" noGrp="1"/>
          </p:cNvSpPr>
          <p:nvPr/>
        </p:nvSpPr>
        <p:spPr>
          <a:xfrm xmlns:a="http://schemas.openxmlformats.org/drawingml/2006/main">
            <a:off x="1781175" y="53340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Ad Bot</a:t>
            </a:r>
          </a:p>
        </p:txBody>
      </p:sp>
      <p:sp>
        <p:nvSpPr>
          <p:cNvPr id="7" name="Brand Manager Bot">
            <a:extLst xmlns:a="http://schemas.openxmlformats.org/drawingml/2006/main">
              <a:ext uri="{FF2B5EF4-FFF2-40B4-BE49-F238E27FC236}">
                <a16:creationId xmlns:a16="http://schemas.microsoft.com/office/drawing/2014/main" id="{9CB478EB-D96E-41EE-A1D5-429ED3DAFA65}"/>
              </a:ext>
            </a:extLst>
          </p:cNvPr>
          <p:cNvSpPr>
            <a:spLocks xmlns:a="http://schemas.openxmlformats.org/drawingml/2006/main" noGrp="1"/>
          </p:cNvSpPr>
          <p:nvPr/>
        </p:nvSpPr>
        <p:spPr>
          <a:xfrm xmlns:a="http://schemas.openxmlformats.org/drawingml/2006/main">
            <a:off x="4657725" y="53340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Brand Manager Bot</a:t>
            </a:r>
          </a:p>
        </p:txBody>
      </p:sp>
      <p:sp>
        <p:nvSpPr>
          <p:cNvPr id="8" name="Funnel Expert Bot">
            <a:extLst xmlns:a="http://schemas.openxmlformats.org/drawingml/2006/main">
              <a:ext uri="{FF2B5EF4-FFF2-40B4-BE49-F238E27FC236}">
                <a16:creationId xmlns:a16="http://schemas.microsoft.com/office/drawing/2014/main" id="{236D5BA6-B7F5-48C3-AD0D-3C07146F29C5}"/>
              </a:ext>
            </a:extLst>
          </p:cNvPr>
          <p:cNvSpPr>
            <a:spLocks xmlns:a="http://schemas.openxmlformats.org/drawingml/2006/main" noGrp="1"/>
          </p:cNvSpPr>
          <p:nvPr/>
        </p:nvSpPr>
        <p:spPr>
          <a:xfrm xmlns:a="http://schemas.openxmlformats.org/drawingml/2006/main">
            <a:off x="7534275" y="53340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Funnel Expert Bot</a:t>
            </a:r>
          </a:p>
        </p:txBody>
      </p:sp>
      <p:sp>
        <p:nvSpPr>
          <p:cNvPr id="9" name="Ask what happened, what it means, and what to do next. Revie">
            <a:extLst xmlns:a="http://schemas.openxmlformats.org/drawingml/2006/main">
              <a:ext uri="{FF2B5EF4-FFF2-40B4-BE49-F238E27FC236}">
                <a16:creationId xmlns:a16="http://schemas.microsoft.com/office/drawing/2014/main" id="{1995300A-404E-4971-8E18-3BCD03690369}"/>
              </a:ext>
            </a:extLst>
          </p:cNvPr>
          <p:cNvSpPr>
            <a:spLocks xmlns:a="http://schemas.openxmlformats.org/drawingml/2006/main" noGrp="1"/>
          </p:cNvSpPr>
          <p:nvPr/>
        </p:nvSpPr>
        <p:spPr>
          <a:xfrm xmlns:a="http://schemas.openxmlformats.org/drawingml/2006/main">
            <a:off x="714375" y="1247775"/>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Ask what happened, what it means, and what to do next. Review together.</a:t>
            </a:r>
          </a:p>
        </p:txBody>
      </p:sp>
      <p:sp>
        <p:nvSpPr>
          <p:cNvPr id="10" name="Smooth felt-pen underline">
            <a:extLst xmlns:a="http://schemas.openxmlformats.org/drawingml/2006/main">
              <a:ext uri="{FF2B5EF4-FFF2-40B4-BE49-F238E27FC236}">
                <a16:creationId xmlns:a16="http://schemas.microsoft.com/office/drawing/2014/main" id="{C37E47D7-2330-4D5C-A121-4544AEFB2825}"/>
              </a:ext>
            </a:extLst>
          </p:cNvPr>
          <p:cNvSpPr>
            <a:spLocks xmlns:a="http://schemas.openxmlformats.org/drawingml/2006/main" noGrp="1"/>
          </p:cNvSpPr>
          <p:nvPr/>
        </p:nvSpPr>
        <p:spPr>
          <a:xfrm xmlns:a="http://schemas.openxmlformats.org/drawingml/2006/main">
            <a:off x="2724150" y="5724525"/>
            <a:ext cx="962025" cy="161925"/>
          </a:xfrm>
          <a:custGeom xmlns:a="http://schemas.openxmlformats.org/drawingml/2006/main">
            <a:pathLst>
              <a:path w="962025" h="161925">
                <a:moveTo>
                  <a:pt x="0" y="66675"/>
                </a:moveTo>
                <a:lnTo>
                  <a:pt x="8017" y="49695"/>
                </a:lnTo>
                <a:lnTo>
                  <a:pt x="16034" y="47694"/>
                </a:lnTo>
                <a:lnTo>
                  <a:pt x="24051" y="46498"/>
                </a:lnTo>
                <a:lnTo>
                  <a:pt x="32068" y="45658"/>
                </a:lnTo>
                <a:lnTo>
                  <a:pt x="40084" y="45025"/>
                </a:lnTo>
                <a:lnTo>
                  <a:pt x="48101" y="44529"/>
                </a:lnTo>
                <a:lnTo>
                  <a:pt x="56118" y="44131"/>
                </a:lnTo>
                <a:lnTo>
                  <a:pt x="64135" y="43809"/>
                </a:lnTo>
                <a:lnTo>
                  <a:pt x="72152" y="43548"/>
                </a:lnTo>
                <a:lnTo>
                  <a:pt x="80169" y="43336"/>
                </a:lnTo>
                <a:lnTo>
                  <a:pt x="88186" y="43168"/>
                </a:lnTo>
                <a:lnTo>
                  <a:pt x="96203" y="43037"/>
                </a:lnTo>
                <a:lnTo>
                  <a:pt x="104219" y="42939"/>
                </a:lnTo>
                <a:lnTo>
                  <a:pt x="112236" y="42872"/>
                </a:lnTo>
                <a:lnTo>
                  <a:pt x="120253" y="42832"/>
                </a:lnTo>
                <a:lnTo>
                  <a:pt x="128270" y="42819"/>
                </a:lnTo>
                <a:lnTo>
                  <a:pt x="136287" y="42830"/>
                </a:lnTo>
                <a:lnTo>
                  <a:pt x="144304" y="42864"/>
                </a:lnTo>
                <a:lnTo>
                  <a:pt x="152321" y="42919"/>
                </a:lnTo>
                <a:lnTo>
                  <a:pt x="160338" y="42996"/>
                </a:lnTo>
                <a:lnTo>
                  <a:pt x="168354" y="43092"/>
                </a:lnTo>
                <a:lnTo>
                  <a:pt x="176371" y="43207"/>
                </a:lnTo>
                <a:lnTo>
                  <a:pt x="184388" y="43340"/>
                </a:lnTo>
                <a:lnTo>
                  <a:pt x="192405" y="43489"/>
                </a:lnTo>
                <a:lnTo>
                  <a:pt x="200422" y="43655"/>
                </a:lnTo>
                <a:lnTo>
                  <a:pt x="208439" y="43836"/>
                </a:lnTo>
                <a:lnTo>
                  <a:pt x="216456" y="44031"/>
                </a:lnTo>
                <a:lnTo>
                  <a:pt x="224473" y="44239"/>
                </a:lnTo>
                <a:lnTo>
                  <a:pt x="232489" y="44459"/>
                </a:lnTo>
                <a:lnTo>
                  <a:pt x="240506" y="44690"/>
                </a:lnTo>
                <a:lnTo>
                  <a:pt x="248523" y="44931"/>
                </a:lnTo>
                <a:lnTo>
                  <a:pt x="256540" y="45181"/>
                </a:lnTo>
                <a:lnTo>
                  <a:pt x="264557" y="45438"/>
                </a:lnTo>
                <a:lnTo>
                  <a:pt x="272574" y="45702"/>
                </a:lnTo>
                <a:lnTo>
                  <a:pt x="280591" y="45970"/>
                </a:lnTo>
                <a:lnTo>
                  <a:pt x="288608" y="46242"/>
                </a:lnTo>
                <a:lnTo>
                  <a:pt x="296624" y="46515"/>
                </a:lnTo>
                <a:lnTo>
                  <a:pt x="304641" y="46790"/>
                </a:lnTo>
                <a:lnTo>
                  <a:pt x="312658" y="47064"/>
                </a:lnTo>
                <a:lnTo>
                  <a:pt x="320675" y="47336"/>
                </a:lnTo>
                <a:lnTo>
                  <a:pt x="328692" y="47604"/>
                </a:lnTo>
                <a:lnTo>
                  <a:pt x="336709" y="47867"/>
                </a:lnTo>
                <a:lnTo>
                  <a:pt x="344726" y="48123"/>
                </a:lnTo>
                <a:lnTo>
                  <a:pt x="352743" y="48372"/>
                </a:lnTo>
                <a:lnTo>
                  <a:pt x="360759" y="48611"/>
                </a:lnTo>
                <a:lnTo>
                  <a:pt x="368776" y="48839"/>
                </a:lnTo>
                <a:lnTo>
                  <a:pt x="376793" y="49056"/>
                </a:lnTo>
                <a:lnTo>
                  <a:pt x="384810" y="49258"/>
                </a:lnTo>
                <a:lnTo>
                  <a:pt x="392827" y="49446"/>
                </a:lnTo>
                <a:lnTo>
                  <a:pt x="400844" y="49618"/>
                </a:lnTo>
                <a:lnTo>
                  <a:pt x="408861" y="49773"/>
                </a:lnTo>
                <a:lnTo>
                  <a:pt x="416878" y="49909"/>
                </a:lnTo>
                <a:lnTo>
                  <a:pt x="424894" y="50026"/>
                </a:lnTo>
                <a:lnTo>
                  <a:pt x="432911" y="50123"/>
                </a:lnTo>
                <a:lnTo>
                  <a:pt x="440928" y="50198"/>
                </a:lnTo>
                <a:lnTo>
                  <a:pt x="448945" y="50252"/>
                </a:lnTo>
                <a:lnTo>
                  <a:pt x="456962" y="50282"/>
                </a:lnTo>
                <a:lnTo>
                  <a:pt x="464979" y="50289"/>
                </a:lnTo>
                <a:lnTo>
                  <a:pt x="472996" y="50273"/>
                </a:lnTo>
                <a:lnTo>
                  <a:pt x="481013" y="50232"/>
                </a:lnTo>
                <a:lnTo>
                  <a:pt x="489029" y="50167"/>
                </a:lnTo>
                <a:lnTo>
                  <a:pt x="497046" y="50076"/>
                </a:lnTo>
                <a:lnTo>
                  <a:pt x="505063" y="49961"/>
                </a:lnTo>
                <a:lnTo>
                  <a:pt x="513080" y="49822"/>
                </a:lnTo>
                <a:lnTo>
                  <a:pt x="521097" y="49657"/>
                </a:lnTo>
                <a:lnTo>
                  <a:pt x="529114" y="49468"/>
                </a:lnTo>
                <a:lnTo>
                  <a:pt x="537131" y="49255"/>
                </a:lnTo>
                <a:lnTo>
                  <a:pt x="545148" y="49018"/>
                </a:lnTo>
                <a:lnTo>
                  <a:pt x="553164" y="48757"/>
                </a:lnTo>
                <a:lnTo>
                  <a:pt x="561181" y="48475"/>
                </a:lnTo>
                <a:lnTo>
                  <a:pt x="569198" y="48170"/>
                </a:lnTo>
                <a:lnTo>
                  <a:pt x="577215" y="47845"/>
                </a:lnTo>
                <a:lnTo>
                  <a:pt x="585232" y="47500"/>
                </a:lnTo>
                <a:lnTo>
                  <a:pt x="593249" y="47136"/>
                </a:lnTo>
                <a:lnTo>
                  <a:pt x="601266" y="46754"/>
                </a:lnTo>
                <a:lnTo>
                  <a:pt x="609283" y="46355"/>
                </a:lnTo>
                <a:lnTo>
                  <a:pt x="617299" y="45941"/>
                </a:lnTo>
                <a:lnTo>
                  <a:pt x="625316" y="45512"/>
                </a:lnTo>
                <a:lnTo>
                  <a:pt x="633333" y="45071"/>
                </a:lnTo>
                <a:lnTo>
                  <a:pt x="641350" y="44618"/>
                </a:lnTo>
                <a:lnTo>
                  <a:pt x="649367" y="44156"/>
                </a:lnTo>
                <a:lnTo>
                  <a:pt x="657384" y="43685"/>
                </a:lnTo>
                <a:lnTo>
                  <a:pt x="665401" y="43207"/>
                </a:lnTo>
                <a:lnTo>
                  <a:pt x="673417" y="42724"/>
                </a:lnTo>
                <a:lnTo>
                  <a:pt x="681434" y="42236"/>
                </a:lnTo>
                <a:lnTo>
                  <a:pt x="689451" y="41747"/>
                </a:lnTo>
                <a:lnTo>
                  <a:pt x="697468" y="41257"/>
                </a:lnTo>
                <a:lnTo>
                  <a:pt x="705485" y="40767"/>
                </a:lnTo>
                <a:lnTo>
                  <a:pt x="713502" y="40280"/>
                </a:lnTo>
                <a:lnTo>
                  <a:pt x="721519" y="39797"/>
                </a:lnTo>
                <a:lnTo>
                  <a:pt x="729536" y="39320"/>
                </a:lnTo>
                <a:lnTo>
                  <a:pt x="737553" y="38850"/>
                </a:lnTo>
                <a:lnTo>
                  <a:pt x="745569" y="38388"/>
                </a:lnTo>
                <a:lnTo>
                  <a:pt x="753586" y="37936"/>
                </a:lnTo>
                <a:lnTo>
                  <a:pt x="761603" y="37495"/>
                </a:lnTo>
                <a:lnTo>
                  <a:pt x="769620" y="37068"/>
                </a:lnTo>
                <a:lnTo>
                  <a:pt x="777637" y="36655"/>
                </a:lnTo>
                <a:lnTo>
                  <a:pt x="785654" y="36258"/>
                </a:lnTo>
                <a:lnTo>
                  <a:pt x="793671" y="35877"/>
                </a:lnTo>
                <a:lnTo>
                  <a:pt x="801688" y="35516"/>
                </a:lnTo>
                <a:lnTo>
                  <a:pt x="809704" y="35174"/>
                </a:lnTo>
                <a:lnTo>
                  <a:pt x="817721" y="34855"/>
                </a:lnTo>
                <a:lnTo>
                  <a:pt x="825738" y="34558"/>
                </a:lnTo>
                <a:lnTo>
                  <a:pt x="833755" y="34286"/>
                </a:lnTo>
                <a:lnTo>
                  <a:pt x="841772" y="34041"/>
                </a:lnTo>
                <a:lnTo>
                  <a:pt x="849789" y="33825"/>
                </a:lnTo>
                <a:lnTo>
                  <a:pt x="857806" y="33640"/>
                </a:lnTo>
                <a:lnTo>
                  <a:pt x="865823" y="33490"/>
                </a:lnTo>
                <a:lnTo>
                  <a:pt x="873839" y="33377"/>
                </a:lnTo>
                <a:lnTo>
                  <a:pt x="881856" y="33307"/>
                </a:lnTo>
                <a:lnTo>
                  <a:pt x="889873" y="33286"/>
                </a:lnTo>
                <a:lnTo>
                  <a:pt x="897890" y="33320"/>
                </a:lnTo>
                <a:lnTo>
                  <a:pt x="905907" y="33422"/>
                </a:lnTo>
                <a:lnTo>
                  <a:pt x="913924" y="33607"/>
                </a:lnTo>
                <a:lnTo>
                  <a:pt x="921941" y="33898"/>
                </a:lnTo>
                <a:lnTo>
                  <a:pt x="929958" y="34337"/>
                </a:lnTo>
                <a:lnTo>
                  <a:pt x="937974" y="34995"/>
                </a:lnTo>
                <a:lnTo>
                  <a:pt x="945991" y="36027"/>
                </a:lnTo>
                <a:lnTo>
                  <a:pt x="954008" y="37896"/>
                </a:lnTo>
                <a:lnTo>
                  <a:pt x="962025" y="55198"/>
                </a:lnTo>
                <a:lnTo>
                  <a:pt x="962025" y="55292"/>
                </a:lnTo>
                <a:lnTo>
                  <a:pt x="954008" y="73832"/>
                </a:lnTo>
                <a:lnTo>
                  <a:pt x="945991" y="76938"/>
                </a:lnTo>
                <a:lnTo>
                  <a:pt x="937974" y="79205"/>
                </a:lnTo>
                <a:lnTo>
                  <a:pt x="929958" y="81097"/>
                </a:lnTo>
                <a:lnTo>
                  <a:pt x="921941" y="82766"/>
                </a:lnTo>
                <a:lnTo>
                  <a:pt x="913924" y="84285"/>
                </a:lnTo>
                <a:lnTo>
                  <a:pt x="905907" y="85692"/>
                </a:lnTo>
                <a:lnTo>
                  <a:pt x="897890" y="87011"/>
                </a:lnTo>
                <a:lnTo>
                  <a:pt x="889873" y="88258"/>
                </a:lnTo>
                <a:lnTo>
                  <a:pt x="881856" y="89442"/>
                </a:lnTo>
                <a:lnTo>
                  <a:pt x="873839" y="90570"/>
                </a:lnTo>
                <a:lnTo>
                  <a:pt x="865823" y="91648"/>
                </a:lnTo>
                <a:lnTo>
                  <a:pt x="857806" y="92680"/>
                </a:lnTo>
                <a:lnTo>
                  <a:pt x="849789" y="93669"/>
                </a:lnTo>
                <a:lnTo>
                  <a:pt x="841772" y="94616"/>
                </a:lnTo>
                <a:lnTo>
                  <a:pt x="833755" y="95523"/>
                </a:lnTo>
                <a:lnTo>
                  <a:pt x="825738" y="96393"/>
                </a:lnTo>
                <a:lnTo>
                  <a:pt x="817721" y="97226"/>
                </a:lnTo>
                <a:lnTo>
                  <a:pt x="809704" y="98024"/>
                </a:lnTo>
                <a:lnTo>
                  <a:pt x="801688" y="98787"/>
                </a:lnTo>
                <a:lnTo>
                  <a:pt x="793671" y="99516"/>
                </a:lnTo>
                <a:lnTo>
                  <a:pt x="785654" y="100212"/>
                </a:lnTo>
                <a:lnTo>
                  <a:pt x="777637" y="100876"/>
                </a:lnTo>
                <a:lnTo>
                  <a:pt x="769620" y="101508"/>
                </a:lnTo>
                <a:lnTo>
                  <a:pt x="761603" y="102111"/>
                </a:lnTo>
                <a:lnTo>
                  <a:pt x="753586" y="102683"/>
                </a:lnTo>
                <a:lnTo>
                  <a:pt x="745569" y="103227"/>
                </a:lnTo>
                <a:lnTo>
                  <a:pt x="737553" y="103743"/>
                </a:lnTo>
                <a:lnTo>
                  <a:pt x="729536" y="104232"/>
                </a:lnTo>
                <a:lnTo>
                  <a:pt x="721519" y="104695"/>
                </a:lnTo>
                <a:lnTo>
                  <a:pt x="713502" y="105134"/>
                </a:lnTo>
                <a:lnTo>
                  <a:pt x="705485" y="105548"/>
                </a:lnTo>
                <a:lnTo>
                  <a:pt x="697468" y="105940"/>
                </a:lnTo>
                <a:lnTo>
                  <a:pt x="689451" y="106310"/>
                </a:lnTo>
                <a:lnTo>
                  <a:pt x="681434" y="106659"/>
                </a:lnTo>
                <a:lnTo>
                  <a:pt x="673417" y="106989"/>
                </a:lnTo>
                <a:lnTo>
                  <a:pt x="665401" y="107301"/>
                </a:lnTo>
                <a:lnTo>
                  <a:pt x="657384" y="107595"/>
                </a:lnTo>
                <a:lnTo>
                  <a:pt x="649367" y="107874"/>
                </a:lnTo>
                <a:lnTo>
                  <a:pt x="641350" y="108137"/>
                </a:lnTo>
                <a:lnTo>
                  <a:pt x="633333" y="108387"/>
                </a:lnTo>
                <a:lnTo>
                  <a:pt x="625316" y="108623"/>
                </a:lnTo>
                <a:lnTo>
                  <a:pt x="617299" y="108849"/>
                </a:lnTo>
                <a:lnTo>
                  <a:pt x="609283" y="109064"/>
                </a:lnTo>
                <a:lnTo>
                  <a:pt x="601266" y="109269"/>
                </a:lnTo>
                <a:lnTo>
                  <a:pt x="593249" y="109465"/>
                </a:lnTo>
                <a:lnTo>
                  <a:pt x="585232" y="109654"/>
                </a:lnTo>
                <a:lnTo>
                  <a:pt x="577215" y="109836"/>
                </a:lnTo>
                <a:lnTo>
                  <a:pt x="569198" y="110012"/>
                </a:lnTo>
                <a:lnTo>
                  <a:pt x="561181" y="110182"/>
                </a:lnTo>
                <a:lnTo>
                  <a:pt x="553164" y="110348"/>
                </a:lnTo>
                <a:lnTo>
                  <a:pt x="545148" y="110509"/>
                </a:lnTo>
                <a:lnTo>
                  <a:pt x="537131" y="110667"/>
                </a:lnTo>
                <a:lnTo>
                  <a:pt x="529114" y="110822"/>
                </a:lnTo>
                <a:lnTo>
                  <a:pt x="521097" y="110973"/>
                </a:lnTo>
                <a:lnTo>
                  <a:pt x="513080" y="111122"/>
                </a:lnTo>
                <a:lnTo>
                  <a:pt x="505063" y="111269"/>
                </a:lnTo>
                <a:lnTo>
                  <a:pt x="497046" y="111413"/>
                </a:lnTo>
                <a:lnTo>
                  <a:pt x="489029" y="111554"/>
                </a:lnTo>
                <a:lnTo>
                  <a:pt x="481013" y="111693"/>
                </a:lnTo>
                <a:lnTo>
                  <a:pt x="472996" y="111829"/>
                </a:lnTo>
                <a:lnTo>
                  <a:pt x="464979" y="111962"/>
                </a:lnTo>
                <a:lnTo>
                  <a:pt x="456962" y="112091"/>
                </a:lnTo>
                <a:lnTo>
                  <a:pt x="448945" y="112216"/>
                </a:lnTo>
                <a:lnTo>
                  <a:pt x="440928" y="112337"/>
                </a:lnTo>
                <a:lnTo>
                  <a:pt x="432911" y="112453"/>
                </a:lnTo>
                <a:lnTo>
                  <a:pt x="424894" y="112562"/>
                </a:lnTo>
                <a:lnTo>
                  <a:pt x="416878" y="112666"/>
                </a:lnTo>
                <a:lnTo>
                  <a:pt x="408861" y="112761"/>
                </a:lnTo>
                <a:lnTo>
                  <a:pt x="400844" y="112849"/>
                </a:lnTo>
                <a:lnTo>
                  <a:pt x="392827" y="112927"/>
                </a:lnTo>
                <a:lnTo>
                  <a:pt x="384810" y="112995"/>
                </a:lnTo>
                <a:lnTo>
                  <a:pt x="376793" y="113051"/>
                </a:lnTo>
                <a:lnTo>
                  <a:pt x="368776" y="113095"/>
                </a:lnTo>
                <a:lnTo>
                  <a:pt x="360759" y="113126"/>
                </a:lnTo>
                <a:lnTo>
                  <a:pt x="352743" y="113143"/>
                </a:lnTo>
                <a:lnTo>
                  <a:pt x="344726" y="113143"/>
                </a:lnTo>
                <a:lnTo>
                  <a:pt x="336709" y="113127"/>
                </a:lnTo>
                <a:lnTo>
                  <a:pt x="328692" y="113093"/>
                </a:lnTo>
                <a:lnTo>
                  <a:pt x="320675" y="113040"/>
                </a:lnTo>
                <a:lnTo>
                  <a:pt x="312658" y="112967"/>
                </a:lnTo>
                <a:lnTo>
                  <a:pt x="304641" y="112872"/>
                </a:lnTo>
                <a:lnTo>
                  <a:pt x="296624" y="112755"/>
                </a:lnTo>
                <a:lnTo>
                  <a:pt x="288608" y="112615"/>
                </a:lnTo>
                <a:lnTo>
                  <a:pt x="280591" y="112451"/>
                </a:lnTo>
                <a:lnTo>
                  <a:pt x="272574" y="112261"/>
                </a:lnTo>
                <a:lnTo>
                  <a:pt x="264557" y="112045"/>
                </a:lnTo>
                <a:lnTo>
                  <a:pt x="256540" y="111802"/>
                </a:lnTo>
                <a:lnTo>
                  <a:pt x="248523" y="111532"/>
                </a:lnTo>
                <a:lnTo>
                  <a:pt x="240506" y="111232"/>
                </a:lnTo>
                <a:lnTo>
                  <a:pt x="232489" y="110904"/>
                </a:lnTo>
                <a:lnTo>
                  <a:pt x="224473" y="110546"/>
                </a:lnTo>
                <a:lnTo>
                  <a:pt x="216456" y="110157"/>
                </a:lnTo>
                <a:lnTo>
                  <a:pt x="208439" y="109737"/>
                </a:lnTo>
                <a:lnTo>
                  <a:pt x="200422" y="109286"/>
                </a:lnTo>
                <a:lnTo>
                  <a:pt x="192405" y="108803"/>
                </a:lnTo>
                <a:lnTo>
                  <a:pt x="184388" y="108288"/>
                </a:lnTo>
                <a:lnTo>
                  <a:pt x="176371" y="107740"/>
                </a:lnTo>
                <a:lnTo>
                  <a:pt x="168354" y="107160"/>
                </a:lnTo>
                <a:lnTo>
                  <a:pt x="160338" y="106547"/>
                </a:lnTo>
                <a:lnTo>
                  <a:pt x="152321" y="105900"/>
                </a:lnTo>
                <a:lnTo>
                  <a:pt x="144304" y="105219"/>
                </a:lnTo>
                <a:lnTo>
                  <a:pt x="136287" y="104504"/>
                </a:lnTo>
                <a:lnTo>
                  <a:pt x="128270" y="103755"/>
                </a:lnTo>
                <a:lnTo>
                  <a:pt x="120253" y="102969"/>
                </a:lnTo>
                <a:lnTo>
                  <a:pt x="112236" y="102148"/>
                </a:lnTo>
                <a:lnTo>
                  <a:pt x="104219" y="101288"/>
                </a:lnTo>
                <a:lnTo>
                  <a:pt x="96203" y="100390"/>
                </a:lnTo>
                <a:lnTo>
                  <a:pt x="88186" y="99449"/>
                </a:lnTo>
                <a:lnTo>
                  <a:pt x="80169" y="98463"/>
                </a:lnTo>
                <a:lnTo>
                  <a:pt x="72152" y="97427"/>
                </a:lnTo>
                <a:lnTo>
                  <a:pt x="64135" y="96334"/>
                </a:lnTo>
                <a:lnTo>
                  <a:pt x="56118" y="95176"/>
                </a:lnTo>
                <a:lnTo>
                  <a:pt x="48101" y="93937"/>
                </a:lnTo>
                <a:lnTo>
                  <a:pt x="40084" y="92595"/>
                </a:lnTo>
                <a:lnTo>
                  <a:pt x="32068" y="91112"/>
                </a:lnTo>
                <a:lnTo>
                  <a:pt x="24051" y="89420"/>
                </a:lnTo>
                <a:lnTo>
                  <a:pt x="16034" y="87368"/>
                </a:lnTo>
                <a:lnTo>
                  <a:pt x="8017" y="84512"/>
                </a:lnTo>
                <a:lnTo>
                  <a:pt x="0" y="66675"/>
                </a:lnTo>
                <a:close/>
              </a:path>
            </a:pathLst>
          </a:custGeom>
          <a:solidFill xmlns:a="http://schemas.openxmlformats.org/drawingml/2006/main">
            <a:srgbClr val="003D20"/>
          </a:solidFill>
          <a:ln xmlns:a="http://schemas.openxmlformats.org/drawingml/2006/main" w="0">
            <a:noFill/>
          </a:ln>
        </p:spPr>
      </p:sp>
    </p:spTree>
    <p:extLst>
      <p:ext uri="{BB962C8B-B14F-4D97-AF65-F5344CB8AC3E}">
        <p14:creationId xmlns:p14="http://schemas.microsoft.com/office/powerpoint/2010/main" val="21289972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CFE88A1-9C80-4118-A56D-1841EF1547E3}"/>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2" name="08">
            <a:extLst xmlns:a="http://schemas.openxmlformats.org/drawingml/2006/main">
              <a:ext uri="{FF2B5EF4-FFF2-40B4-BE49-F238E27FC236}">
                <a16:creationId xmlns:a16="http://schemas.microsoft.com/office/drawing/2014/main" id="{8CFD82A1-5259-4390-A26F-6D510F499701}"/>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17</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d811ed38bcc4ce7"/>
          <a:stretch xmlns:a="http://schemas.openxmlformats.org/drawingml/2006/main"/>
        </p:blipFill>
        <p:spPr>
          <a:xfrm xmlns:a="http://schemas.openxmlformats.org/drawingml/2006/main">
            <a:off x="1780294" y="1047750"/>
            <a:ext cx="8631411" cy="4857750"/>
          </a:xfrm>
          <a:prstGeom xmlns:a="http://schemas.openxmlformats.org/drawingml/2006/main" prst="rect">
            <a:avLst/>
          </a:prstGeom>
        </p:spPr>
      </p:pic>
      <p:sp>
        <p:nvSpPr>
          <p:cNvPr id="5" name="Zúme Ad Team">
            <a:extLst xmlns:a="http://schemas.openxmlformats.org/drawingml/2006/main">
              <a:ext uri="{FF2B5EF4-FFF2-40B4-BE49-F238E27FC236}">
                <a16:creationId xmlns:a16="http://schemas.microsoft.com/office/drawing/2014/main" id="{CBD7C956-84CF-4746-8B22-F9CA198F6273}"/>
              </a:ext>
            </a:extLst>
          </p:cNvPr>
          <p:cNvSpPr>
            <a:spLocks xmlns:a="http://schemas.openxmlformats.org/drawingml/2006/main" noGrp="1"/>
          </p:cNvSpPr>
          <p:nvPr/>
        </p:nvSpPr>
        <p:spPr>
          <a:xfrm xmlns:a="http://schemas.openxmlformats.org/drawingml/2006/main">
            <a:off x="714375" y="619125"/>
            <a:ext cx="1076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3300" b="1">
                <a:solidFill>
                  <a:srgbClr val="27705E"/>
                </a:solidFill>
                <a:latin typeface="Helvetica Neue"/>
                <a:ea typeface="Helvetica Neue"/>
                <a:cs typeface="Helvetica Neue"/>
              </a:defRPr>
            </a:pPr>
            <a:r>
              <a:rPr sz="3300" b="1">
                <a:solidFill>
                  <a:srgbClr val="27705E"/>
                </a:solidFill>
                <a:latin typeface="Helvetica Neue"/>
                <a:ea typeface="Helvetica Neue"/>
                <a:cs typeface="Helvetica Neue"/>
              </a:rPr>
              <a:t>03  Gradually delegate decisions</a:t>
            </a:r>
          </a:p>
        </p:txBody>
      </p:sp>
      <p:sp>
        <p:nvSpPr>
          <p:cNvPr id="6" name="Ad Bot">
            <a:extLst xmlns:a="http://schemas.openxmlformats.org/drawingml/2006/main">
              <a:ext uri="{FF2B5EF4-FFF2-40B4-BE49-F238E27FC236}">
                <a16:creationId xmlns:a16="http://schemas.microsoft.com/office/drawing/2014/main" id="{062E331D-6C90-47D2-8F70-1357C6F89FD5}"/>
              </a:ext>
            </a:extLst>
          </p:cNvPr>
          <p:cNvSpPr>
            <a:spLocks xmlns:a="http://schemas.openxmlformats.org/drawingml/2006/main" noGrp="1"/>
          </p:cNvSpPr>
          <p:nvPr/>
        </p:nvSpPr>
        <p:spPr>
          <a:xfrm xmlns:a="http://schemas.openxmlformats.org/drawingml/2006/main">
            <a:off x="1781175" y="55245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Ad Bot</a:t>
            </a:r>
          </a:p>
        </p:txBody>
      </p:sp>
      <p:sp>
        <p:nvSpPr>
          <p:cNvPr id="7" name="Brand Manager Bot">
            <a:extLst xmlns:a="http://schemas.openxmlformats.org/drawingml/2006/main">
              <a:ext uri="{FF2B5EF4-FFF2-40B4-BE49-F238E27FC236}">
                <a16:creationId xmlns:a16="http://schemas.microsoft.com/office/drawing/2014/main" id="{9CB478EB-D96E-41EE-A1D5-429ED3DAFA65}"/>
              </a:ext>
            </a:extLst>
          </p:cNvPr>
          <p:cNvSpPr>
            <a:spLocks xmlns:a="http://schemas.openxmlformats.org/drawingml/2006/main" noGrp="1"/>
          </p:cNvSpPr>
          <p:nvPr/>
        </p:nvSpPr>
        <p:spPr>
          <a:xfrm xmlns:a="http://schemas.openxmlformats.org/drawingml/2006/main">
            <a:off x="4657725" y="55245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Brand Manager Bot</a:t>
            </a:r>
          </a:p>
        </p:txBody>
      </p:sp>
      <p:sp>
        <p:nvSpPr>
          <p:cNvPr id="8" name="Funnel Expert Bot">
            <a:extLst xmlns:a="http://schemas.openxmlformats.org/drawingml/2006/main">
              <a:ext uri="{FF2B5EF4-FFF2-40B4-BE49-F238E27FC236}">
                <a16:creationId xmlns:a16="http://schemas.microsoft.com/office/drawing/2014/main" id="{236D5BA6-B7F5-48C3-AD0D-3C07146F29C5}"/>
              </a:ext>
            </a:extLst>
          </p:cNvPr>
          <p:cNvSpPr>
            <a:spLocks xmlns:a="http://schemas.openxmlformats.org/drawingml/2006/main" noGrp="1"/>
          </p:cNvSpPr>
          <p:nvPr/>
        </p:nvSpPr>
        <p:spPr>
          <a:xfrm xmlns:a="http://schemas.openxmlformats.org/drawingml/2006/main">
            <a:off x="7534275" y="5524500"/>
            <a:ext cx="2876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2100" b="1">
                <a:solidFill>
                  <a:srgbClr val="27705E"/>
                </a:solidFill>
                <a:latin typeface="Helvetica Neue"/>
                <a:ea typeface="Helvetica Neue"/>
                <a:cs typeface="Helvetica Neue"/>
              </a:defRPr>
            </a:pPr>
            <a:r>
              <a:rPr sz="2100" b="1">
                <a:solidFill>
                  <a:srgbClr val="27705E"/>
                </a:solidFill>
                <a:latin typeface="Helvetica Neue"/>
                <a:ea typeface="Helvetica Neue"/>
                <a:cs typeface="Helvetica Neue"/>
              </a:rPr>
              <a:t>Funnel Expert Bot</a:t>
            </a:r>
          </a:p>
        </p:txBody>
      </p:sp>
      <p:sp>
        <p:nvSpPr>
          <p:cNvPr id="9" name="Start with small, defined decisions. Expand autonomy as resu">
            <a:extLst xmlns:a="http://schemas.openxmlformats.org/drawingml/2006/main">
              <a:ext uri="{FF2B5EF4-FFF2-40B4-BE49-F238E27FC236}">
                <a16:creationId xmlns:a16="http://schemas.microsoft.com/office/drawing/2014/main" id="{0CD9D386-E97E-4014-BC6E-D66EFBA10F27}"/>
              </a:ext>
            </a:extLst>
          </p:cNvPr>
          <p:cNvSpPr>
            <a:spLocks xmlns:a="http://schemas.openxmlformats.org/drawingml/2006/main" noGrp="1"/>
          </p:cNvSpPr>
          <p:nvPr/>
        </p:nvSpPr>
        <p:spPr>
          <a:xfrm xmlns:a="http://schemas.openxmlformats.org/drawingml/2006/main">
            <a:off x="714375" y="1247775"/>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Start with small, defined decisions. Expand autonomy as results earn trust.</a:t>
            </a:r>
          </a:p>
        </p:txBody>
      </p:sp>
      <p:sp>
        <p:nvSpPr>
          <p:cNvPr id="10" name="Smooth felt-pen underline">
            <a:extLst xmlns:a="http://schemas.openxmlformats.org/drawingml/2006/main">
              <a:ext uri="{FF2B5EF4-FFF2-40B4-BE49-F238E27FC236}">
                <a16:creationId xmlns:a16="http://schemas.microsoft.com/office/drawing/2014/main" id="{A0CD9D77-5435-424A-AB89-CA327538E9EA}"/>
              </a:ext>
            </a:extLst>
          </p:cNvPr>
          <p:cNvSpPr>
            <a:spLocks xmlns:a="http://schemas.openxmlformats.org/drawingml/2006/main" noGrp="1"/>
          </p:cNvSpPr>
          <p:nvPr/>
        </p:nvSpPr>
        <p:spPr>
          <a:xfrm xmlns:a="http://schemas.openxmlformats.org/drawingml/2006/main">
            <a:off x="2724150" y="5915025"/>
            <a:ext cx="962025" cy="161925"/>
          </a:xfrm>
          <a:custGeom xmlns:a="http://schemas.openxmlformats.org/drawingml/2006/main">
            <a:pathLst>
              <a:path w="962025" h="161925">
                <a:moveTo>
                  <a:pt x="0" y="66675"/>
                </a:moveTo>
                <a:lnTo>
                  <a:pt x="8017" y="49695"/>
                </a:lnTo>
                <a:lnTo>
                  <a:pt x="16034" y="47694"/>
                </a:lnTo>
                <a:lnTo>
                  <a:pt x="24051" y="46498"/>
                </a:lnTo>
                <a:lnTo>
                  <a:pt x="32068" y="45658"/>
                </a:lnTo>
                <a:lnTo>
                  <a:pt x="40084" y="45025"/>
                </a:lnTo>
                <a:lnTo>
                  <a:pt x="48101" y="44529"/>
                </a:lnTo>
                <a:lnTo>
                  <a:pt x="56118" y="44131"/>
                </a:lnTo>
                <a:lnTo>
                  <a:pt x="64135" y="43809"/>
                </a:lnTo>
                <a:lnTo>
                  <a:pt x="72152" y="43548"/>
                </a:lnTo>
                <a:lnTo>
                  <a:pt x="80169" y="43336"/>
                </a:lnTo>
                <a:lnTo>
                  <a:pt x="88186" y="43168"/>
                </a:lnTo>
                <a:lnTo>
                  <a:pt x="96203" y="43037"/>
                </a:lnTo>
                <a:lnTo>
                  <a:pt x="104219" y="42939"/>
                </a:lnTo>
                <a:lnTo>
                  <a:pt x="112236" y="42872"/>
                </a:lnTo>
                <a:lnTo>
                  <a:pt x="120253" y="42832"/>
                </a:lnTo>
                <a:lnTo>
                  <a:pt x="128270" y="42819"/>
                </a:lnTo>
                <a:lnTo>
                  <a:pt x="136287" y="42830"/>
                </a:lnTo>
                <a:lnTo>
                  <a:pt x="144304" y="42864"/>
                </a:lnTo>
                <a:lnTo>
                  <a:pt x="152321" y="42919"/>
                </a:lnTo>
                <a:lnTo>
                  <a:pt x="160338" y="42996"/>
                </a:lnTo>
                <a:lnTo>
                  <a:pt x="168354" y="43092"/>
                </a:lnTo>
                <a:lnTo>
                  <a:pt x="176371" y="43207"/>
                </a:lnTo>
                <a:lnTo>
                  <a:pt x="184388" y="43340"/>
                </a:lnTo>
                <a:lnTo>
                  <a:pt x="192405" y="43489"/>
                </a:lnTo>
                <a:lnTo>
                  <a:pt x="200422" y="43655"/>
                </a:lnTo>
                <a:lnTo>
                  <a:pt x="208439" y="43836"/>
                </a:lnTo>
                <a:lnTo>
                  <a:pt x="216456" y="44031"/>
                </a:lnTo>
                <a:lnTo>
                  <a:pt x="224473" y="44239"/>
                </a:lnTo>
                <a:lnTo>
                  <a:pt x="232489" y="44459"/>
                </a:lnTo>
                <a:lnTo>
                  <a:pt x="240506" y="44690"/>
                </a:lnTo>
                <a:lnTo>
                  <a:pt x="248523" y="44931"/>
                </a:lnTo>
                <a:lnTo>
                  <a:pt x="256540" y="45181"/>
                </a:lnTo>
                <a:lnTo>
                  <a:pt x="264557" y="45438"/>
                </a:lnTo>
                <a:lnTo>
                  <a:pt x="272574" y="45702"/>
                </a:lnTo>
                <a:lnTo>
                  <a:pt x="280591" y="45970"/>
                </a:lnTo>
                <a:lnTo>
                  <a:pt x="288608" y="46242"/>
                </a:lnTo>
                <a:lnTo>
                  <a:pt x="296624" y="46515"/>
                </a:lnTo>
                <a:lnTo>
                  <a:pt x="304641" y="46790"/>
                </a:lnTo>
                <a:lnTo>
                  <a:pt x="312658" y="47064"/>
                </a:lnTo>
                <a:lnTo>
                  <a:pt x="320675" y="47336"/>
                </a:lnTo>
                <a:lnTo>
                  <a:pt x="328692" y="47604"/>
                </a:lnTo>
                <a:lnTo>
                  <a:pt x="336709" y="47867"/>
                </a:lnTo>
                <a:lnTo>
                  <a:pt x="344726" y="48123"/>
                </a:lnTo>
                <a:lnTo>
                  <a:pt x="352743" y="48372"/>
                </a:lnTo>
                <a:lnTo>
                  <a:pt x="360759" y="48611"/>
                </a:lnTo>
                <a:lnTo>
                  <a:pt x="368776" y="48839"/>
                </a:lnTo>
                <a:lnTo>
                  <a:pt x="376793" y="49056"/>
                </a:lnTo>
                <a:lnTo>
                  <a:pt x="384810" y="49258"/>
                </a:lnTo>
                <a:lnTo>
                  <a:pt x="392827" y="49446"/>
                </a:lnTo>
                <a:lnTo>
                  <a:pt x="400844" y="49618"/>
                </a:lnTo>
                <a:lnTo>
                  <a:pt x="408861" y="49773"/>
                </a:lnTo>
                <a:lnTo>
                  <a:pt x="416878" y="49909"/>
                </a:lnTo>
                <a:lnTo>
                  <a:pt x="424894" y="50026"/>
                </a:lnTo>
                <a:lnTo>
                  <a:pt x="432911" y="50123"/>
                </a:lnTo>
                <a:lnTo>
                  <a:pt x="440928" y="50198"/>
                </a:lnTo>
                <a:lnTo>
                  <a:pt x="448945" y="50252"/>
                </a:lnTo>
                <a:lnTo>
                  <a:pt x="456962" y="50282"/>
                </a:lnTo>
                <a:lnTo>
                  <a:pt x="464979" y="50289"/>
                </a:lnTo>
                <a:lnTo>
                  <a:pt x="472996" y="50273"/>
                </a:lnTo>
                <a:lnTo>
                  <a:pt x="481013" y="50232"/>
                </a:lnTo>
                <a:lnTo>
                  <a:pt x="489029" y="50167"/>
                </a:lnTo>
                <a:lnTo>
                  <a:pt x="497046" y="50076"/>
                </a:lnTo>
                <a:lnTo>
                  <a:pt x="505063" y="49961"/>
                </a:lnTo>
                <a:lnTo>
                  <a:pt x="513080" y="49822"/>
                </a:lnTo>
                <a:lnTo>
                  <a:pt x="521097" y="49657"/>
                </a:lnTo>
                <a:lnTo>
                  <a:pt x="529114" y="49468"/>
                </a:lnTo>
                <a:lnTo>
                  <a:pt x="537131" y="49255"/>
                </a:lnTo>
                <a:lnTo>
                  <a:pt x="545148" y="49018"/>
                </a:lnTo>
                <a:lnTo>
                  <a:pt x="553164" y="48757"/>
                </a:lnTo>
                <a:lnTo>
                  <a:pt x="561181" y="48475"/>
                </a:lnTo>
                <a:lnTo>
                  <a:pt x="569198" y="48170"/>
                </a:lnTo>
                <a:lnTo>
                  <a:pt x="577215" y="47845"/>
                </a:lnTo>
                <a:lnTo>
                  <a:pt x="585232" y="47500"/>
                </a:lnTo>
                <a:lnTo>
                  <a:pt x="593249" y="47136"/>
                </a:lnTo>
                <a:lnTo>
                  <a:pt x="601266" y="46754"/>
                </a:lnTo>
                <a:lnTo>
                  <a:pt x="609283" y="46355"/>
                </a:lnTo>
                <a:lnTo>
                  <a:pt x="617299" y="45941"/>
                </a:lnTo>
                <a:lnTo>
                  <a:pt x="625316" y="45512"/>
                </a:lnTo>
                <a:lnTo>
                  <a:pt x="633333" y="45071"/>
                </a:lnTo>
                <a:lnTo>
                  <a:pt x="641350" y="44618"/>
                </a:lnTo>
                <a:lnTo>
                  <a:pt x="649367" y="44156"/>
                </a:lnTo>
                <a:lnTo>
                  <a:pt x="657384" y="43685"/>
                </a:lnTo>
                <a:lnTo>
                  <a:pt x="665401" y="43207"/>
                </a:lnTo>
                <a:lnTo>
                  <a:pt x="673417" y="42724"/>
                </a:lnTo>
                <a:lnTo>
                  <a:pt x="681434" y="42236"/>
                </a:lnTo>
                <a:lnTo>
                  <a:pt x="689451" y="41747"/>
                </a:lnTo>
                <a:lnTo>
                  <a:pt x="697468" y="41257"/>
                </a:lnTo>
                <a:lnTo>
                  <a:pt x="705485" y="40767"/>
                </a:lnTo>
                <a:lnTo>
                  <a:pt x="713502" y="40280"/>
                </a:lnTo>
                <a:lnTo>
                  <a:pt x="721519" y="39797"/>
                </a:lnTo>
                <a:lnTo>
                  <a:pt x="729536" y="39320"/>
                </a:lnTo>
                <a:lnTo>
                  <a:pt x="737553" y="38850"/>
                </a:lnTo>
                <a:lnTo>
                  <a:pt x="745569" y="38388"/>
                </a:lnTo>
                <a:lnTo>
                  <a:pt x="753586" y="37936"/>
                </a:lnTo>
                <a:lnTo>
                  <a:pt x="761603" y="37495"/>
                </a:lnTo>
                <a:lnTo>
                  <a:pt x="769620" y="37068"/>
                </a:lnTo>
                <a:lnTo>
                  <a:pt x="777637" y="36655"/>
                </a:lnTo>
                <a:lnTo>
                  <a:pt x="785654" y="36258"/>
                </a:lnTo>
                <a:lnTo>
                  <a:pt x="793671" y="35877"/>
                </a:lnTo>
                <a:lnTo>
                  <a:pt x="801688" y="35516"/>
                </a:lnTo>
                <a:lnTo>
                  <a:pt x="809704" y="35174"/>
                </a:lnTo>
                <a:lnTo>
                  <a:pt x="817721" y="34855"/>
                </a:lnTo>
                <a:lnTo>
                  <a:pt x="825738" y="34558"/>
                </a:lnTo>
                <a:lnTo>
                  <a:pt x="833755" y="34286"/>
                </a:lnTo>
                <a:lnTo>
                  <a:pt x="841772" y="34041"/>
                </a:lnTo>
                <a:lnTo>
                  <a:pt x="849789" y="33825"/>
                </a:lnTo>
                <a:lnTo>
                  <a:pt x="857806" y="33640"/>
                </a:lnTo>
                <a:lnTo>
                  <a:pt x="865823" y="33490"/>
                </a:lnTo>
                <a:lnTo>
                  <a:pt x="873839" y="33377"/>
                </a:lnTo>
                <a:lnTo>
                  <a:pt x="881856" y="33307"/>
                </a:lnTo>
                <a:lnTo>
                  <a:pt x="889873" y="33286"/>
                </a:lnTo>
                <a:lnTo>
                  <a:pt x="897890" y="33320"/>
                </a:lnTo>
                <a:lnTo>
                  <a:pt x="905907" y="33422"/>
                </a:lnTo>
                <a:lnTo>
                  <a:pt x="913924" y="33607"/>
                </a:lnTo>
                <a:lnTo>
                  <a:pt x="921941" y="33898"/>
                </a:lnTo>
                <a:lnTo>
                  <a:pt x="929958" y="34337"/>
                </a:lnTo>
                <a:lnTo>
                  <a:pt x="937974" y="34995"/>
                </a:lnTo>
                <a:lnTo>
                  <a:pt x="945991" y="36027"/>
                </a:lnTo>
                <a:lnTo>
                  <a:pt x="954008" y="37896"/>
                </a:lnTo>
                <a:lnTo>
                  <a:pt x="962025" y="55198"/>
                </a:lnTo>
                <a:lnTo>
                  <a:pt x="962025" y="55292"/>
                </a:lnTo>
                <a:lnTo>
                  <a:pt x="954008" y="73832"/>
                </a:lnTo>
                <a:lnTo>
                  <a:pt x="945991" y="76938"/>
                </a:lnTo>
                <a:lnTo>
                  <a:pt x="937974" y="79205"/>
                </a:lnTo>
                <a:lnTo>
                  <a:pt x="929958" y="81097"/>
                </a:lnTo>
                <a:lnTo>
                  <a:pt x="921941" y="82766"/>
                </a:lnTo>
                <a:lnTo>
                  <a:pt x="913924" y="84285"/>
                </a:lnTo>
                <a:lnTo>
                  <a:pt x="905907" y="85692"/>
                </a:lnTo>
                <a:lnTo>
                  <a:pt x="897890" y="87011"/>
                </a:lnTo>
                <a:lnTo>
                  <a:pt x="889873" y="88258"/>
                </a:lnTo>
                <a:lnTo>
                  <a:pt x="881856" y="89442"/>
                </a:lnTo>
                <a:lnTo>
                  <a:pt x="873839" y="90570"/>
                </a:lnTo>
                <a:lnTo>
                  <a:pt x="865823" y="91648"/>
                </a:lnTo>
                <a:lnTo>
                  <a:pt x="857806" y="92680"/>
                </a:lnTo>
                <a:lnTo>
                  <a:pt x="849789" y="93669"/>
                </a:lnTo>
                <a:lnTo>
                  <a:pt x="841772" y="94616"/>
                </a:lnTo>
                <a:lnTo>
                  <a:pt x="833755" y="95523"/>
                </a:lnTo>
                <a:lnTo>
                  <a:pt x="825738" y="96393"/>
                </a:lnTo>
                <a:lnTo>
                  <a:pt x="817721" y="97226"/>
                </a:lnTo>
                <a:lnTo>
                  <a:pt x="809704" y="98024"/>
                </a:lnTo>
                <a:lnTo>
                  <a:pt x="801688" y="98787"/>
                </a:lnTo>
                <a:lnTo>
                  <a:pt x="793671" y="99516"/>
                </a:lnTo>
                <a:lnTo>
                  <a:pt x="785654" y="100212"/>
                </a:lnTo>
                <a:lnTo>
                  <a:pt x="777637" y="100876"/>
                </a:lnTo>
                <a:lnTo>
                  <a:pt x="769620" y="101508"/>
                </a:lnTo>
                <a:lnTo>
                  <a:pt x="761603" y="102111"/>
                </a:lnTo>
                <a:lnTo>
                  <a:pt x="753586" y="102683"/>
                </a:lnTo>
                <a:lnTo>
                  <a:pt x="745569" y="103227"/>
                </a:lnTo>
                <a:lnTo>
                  <a:pt x="737553" y="103743"/>
                </a:lnTo>
                <a:lnTo>
                  <a:pt x="729536" y="104232"/>
                </a:lnTo>
                <a:lnTo>
                  <a:pt x="721519" y="104695"/>
                </a:lnTo>
                <a:lnTo>
                  <a:pt x="713502" y="105134"/>
                </a:lnTo>
                <a:lnTo>
                  <a:pt x="705485" y="105548"/>
                </a:lnTo>
                <a:lnTo>
                  <a:pt x="697468" y="105940"/>
                </a:lnTo>
                <a:lnTo>
                  <a:pt x="689451" y="106310"/>
                </a:lnTo>
                <a:lnTo>
                  <a:pt x="681434" y="106659"/>
                </a:lnTo>
                <a:lnTo>
                  <a:pt x="673417" y="106989"/>
                </a:lnTo>
                <a:lnTo>
                  <a:pt x="665401" y="107301"/>
                </a:lnTo>
                <a:lnTo>
                  <a:pt x="657384" y="107595"/>
                </a:lnTo>
                <a:lnTo>
                  <a:pt x="649367" y="107874"/>
                </a:lnTo>
                <a:lnTo>
                  <a:pt x="641350" y="108137"/>
                </a:lnTo>
                <a:lnTo>
                  <a:pt x="633333" y="108387"/>
                </a:lnTo>
                <a:lnTo>
                  <a:pt x="625316" y="108623"/>
                </a:lnTo>
                <a:lnTo>
                  <a:pt x="617299" y="108849"/>
                </a:lnTo>
                <a:lnTo>
                  <a:pt x="609283" y="109064"/>
                </a:lnTo>
                <a:lnTo>
                  <a:pt x="601266" y="109269"/>
                </a:lnTo>
                <a:lnTo>
                  <a:pt x="593249" y="109465"/>
                </a:lnTo>
                <a:lnTo>
                  <a:pt x="585232" y="109654"/>
                </a:lnTo>
                <a:lnTo>
                  <a:pt x="577215" y="109836"/>
                </a:lnTo>
                <a:lnTo>
                  <a:pt x="569198" y="110012"/>
                </a:lnTo>
                <a:lnTo>
                  <a:pt x="561181" y="110182"/>
                </a:lnTo>
                <a:lnTo>
                  <a:pt x="553164" y="110348"/>
                </a:lnTo>
                <a:lnTo>
                  <a:pt x="545148" y="110509"/>
                </a:lnTo>
                <a:lnTo>
                  <a:pt x="537131" y="110667"/>
                </a:lnTo>
                <a:lnTo>
                  <a:pt x="529114" y="110822"/>
                </a:lnTo>
                <a:lnTo>
                  <a:pt x="521097" y="110973"/>
                </a:lnTo>
                <a:lnTo>
                  <a:pt x="513080" y="111122"/>
                </a:lnTo>
                <a:lnTo>
                  <a:pt x="505063" y="111269"/>
                </a:lnTo>
                <a:lnTo>
                  <a:pt x="497046" y="111413"/>
                </a:lnTo>
                <a:lnTo>
                  <a:pt x="489029" y="111554"/>
                </a:lnTo>
                <a:lnTo>
                  <a:pt x="481013" y="111693"/>
                </a:lnTo>
                <a:lnTo>
                  <a:pt x="472996" y="111829"/>
                </a:lnTo>
                <a:lnTo>
                  <a:pt x="464979" y="111962"/>
                </a:lnTo>
                <a:lnTo>
                  <a:pt x="456962" y="112091"/>
                </a:lnTo>
                <a:lnTo>
                  <a:pt x="448945" y="112216"/>
                </a:lnTo>
                <a:lnTo>
                  <a:pt x="440928" y="112337"/>
                </a:lnTo>
                <a:lnTo>
                  <a:pt x="432911" y="112453"/>
                </a:lnTo>
                <a:lnTo>
                  <a:pt x="424894" y="112562"/>
                </a:lnTo>
                <a:lnTo>
                  <a:pt x="416878" y="112666"/>
                </a:lnTo>
                <a:lnTo>
                  <a:pt x="408861" y="112761"/>
                </a:lnTo>
                <a:lnTo>
                  <a:pt x="400844" y="112849"/>
                </a:lnTo>
                <a:lnTo>
                  <a:pt x="392827" y="112927"/>
                </a:lnTo>
                <a:lnTo>
                  <a:pt x="384810" y="112995"/>
                </a:lnTo>
                <a:lnTo>
                  <a:pt x="376793" y="113051"/>
                </a:lnTo>
                <a:lnTo>
                  <a:pt x="368776" y="113095"/>
                </a:lnTo>
                <a:lnTo>
                  <a:pt x="360759" y="113126"/>
                </a:lnTo>
                <a:lnTo>
                  <a:pt x="352743" y="113143"/>
                </a:lnTo>
                <a:lnTo>
                  <a:pt x="344726" y="113143"/>
                </a:lnTo>
                <a:lnTo>
                  <a:pt x="336709" y="113127"/>
                </a:lnTo>
                <a:lnTo>
                  <a:pt x="328692" y="113093"/>
                </a:lnTo>
                <a:lnTo>
                  <a:pt x="320675" y="113040"/>
                </a:lnTo>
                <a:lnTo>
                  <a:pt x="312658" y="112967"/>
                </a:lnTo>
                <a:lnTo>
                  <a:pt x="304641" y="112872"/>
                </a:lnTo>
                <a:lnTo>
                  <a:pt x="296624" y="112755"/>
                </a:lnTo>
                <a:lnTo>
                  <a:pt x="288608" y="112615"/>
                </a:lnTo>
                <a:lnTo>
                  <a:pt x="280591" y="112451"/>
                </a:lnTo>
                <a:lnTo>
                  <a:pt x="272574" y="112261"/>
                </a:lnTo>
                <a:lnTo>
                  <a:pt x="264557" y="112045"/>
                </a:lnTo>
                <a:lnTo>
                  <a:pt x="256540" y="111802"/>
                </a:lnTo>
                <a:lnTo>
                  <a:pt x="248523" y="111532"/>
                </a:lnTo>
                <a:lnTo>
                  <a:pt x="240506" y="111232"/>
                </a:lnTo>
                <a:lnTo>
                  <a:pt x="232489" y="110904"/>
                </a:lnTo>
                <a:lnTo>
                  <a:pt x="224473" y="110546"/>
                </a:lnTo>
                <a:lnTo>
                  <a:pt x="216456" y="110157"/>
                </a:lnTo>
                <a:lnTo>
                  <a:pt x="208439" y="109737"/>
                </a:lnTo>
                <a:lnTo>
                  <a:pt x="200422" y="109286"/>
                </a:lnTo>
                <a:lnTo>
                  <a:pt x="192405" y="108803"/>
                </a:lnTo>
                <a:lnTo>
                  <a:pt x="184388" y="108288"/>
                </a:lnTo>
                <a:lnTo>
                  <a:pt x="176371" y="107740"/>
                </a:lnTo>
                <a:lnTo>
                  <a:pt x="168354" y="107160"/>
                </a:lnTo>
                <a:lnTo>
                  <a:pt x="160338" y="106547"/>
                </a:lnTo>
                <a:lnTo>
                  <a:pt x="152321" y="105900"/>
                </a:lnTo>
                <a:lnTo>
                  <a:pt x="144304" y="105219"/>
                </a:lnTo>
                <a:lnTo>
                  <a:pt x="136287" y="104504"/>
                </a:lnTo>
                <a:lnTo>
                  <a:pt x="128270" y="103755"/>
                </a:lnTo>
                <a:lnTo>
                  <a:pt x="120253" y="102969"/>
                </a:lnTo>
                <a:lnTo>
                  <a:pt x="112236" y="102148"/>
                </a:lnTo>
                <a:lnTo>
                  <a:pt x="104219" y="101288"/>
                </a:lnTo>
                <a:lnTo>
                  <a:pt x="96203" y="100390"/>
                </a:lnTo>
                <a:lnTo>
                  <a:pt x="88186" y="99449"/>
                </a:lnTo>
                <a:lnTo>
                  <a:pt x="80169" y="98463"/>
                </a:lnTo>
                <a:lnTo>
                  <a:pt x="72152" y="97427"/>
                </a:lnTo>
                <a:lnTo>
                  <a:pt x="64135" y="96334"/>
                </a:lnTo>
                <a:lnTo>
                  <a:pt x="56118" y="95176"/>
                </a:lnTo>
                <a:lnTo>
                  <a:pt x="48101" y="93937"/>
                </a:lnTo>
                <a:lnTo>
                  <a:pt x="40084" y="92595"/>
                </a:lnTo>
                <a:lnTo>
                  <a:pt x="32068" y="91112"/>
                </a:lnTo>
                <a:lnTo>
                  <a:pt x="24051" y="89420"/>
                </a:lnTo>
                <a:lnTo>
                  <a:pt x="16034" y="87368"/>
                </a:lnTo>
                <a:lnTo>
                  <a:pt x="8017" y="84512"/>
                </a:lnTo>
                <a:lnTo>
                  <a:pt x="0" y="66675"/>
                </a:lnTo>
                <a:close/>
              </a:path>
            </a:pathLst>
          </a:custGeom>
          <a:solidFill xmlns:a="http://schemas.openxmlformats.org/drawingml/2006/main">
            <a:srgbClr val="003D20"/>
          </a:solidFill>
          <a:ln xmlns:a="http://schemas.openxmlformats.org/drawingml/2006/main" w="0">
            <a:noFill/>
          </a:ln>
        </p:spPr>
      </p:sp>
    </p:spTree>
    <p:extLst>
      <p:ext uri="{BB962C8B-B14F-4D97-AF65-F5344CB8AC3E}">
        <p14:creationId xmlns:p14="http://schemas.microsoft.com/office/powerpoint/2010/main" val="212899724"/>
      </p:ext>
    </p:extLst>
  </p:cSld>
</p:sld>
</file>

<file path=ppt/slides/slide18.xml><?xml version="1.0" encoding="utf-8"?>
<p:sld xmlns:p="http://schemas.openxmlformats.org/presentationml/2006/main">
  <p:cSld>
    <p:bg>
      <p:bgPr>
        <a:solidFill xmlns:a="http://schemas.openxmlformats.org/drawingml/2006/main">
          <a:srgbClr val="20332F"/>
        </a:solidFill>
      </p:bgPr>
    </p:bg>
    <p:spTree>
      <p:nvGrpSpPr>
        <p:cNvPr id="1" name=""/>
        <p:cNvGrpSpPr/>
        <p:nvPr/>
      </p:nvGrpSpPr>
      <p:grpSpPr>
        <a:xfrm xmlns:a="http://schemas.openxmlformats.org/drawingml/2006/main"/>
      </p:grpSpPr>
      <p:sp>
        <p:nvSpPr>
          <p:cNvPr id="5" name="Recommended next steps">
            <a:extLst xmlns:a="http://schemas.openxmlformats.org/drawingml/2006/main">
              <a:ext uri="{FF2B5EF4-FFF2-40B4-BE49-F238E27FC236}">
                <a16:creationId xmlns:a16="http://schemas.microsoft.com/office/drawing/2014/main" id="{69FA8E90-0648-43D6-AD07-E17E294E4E5A}"/>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Recommended next steps</a:t>
            </a:r>
          </a:p>
        </p:txBody>
      </p:sp>
      <p:sp>
        <p:nvSpPr>
          <p:cNvPr id="2" name="19">
            <a:extLst xmlns:a="http://schemas.openxmlformats.org/drawingml/2006/main">
              <a:ext uri="{FF2B5EF4-FFF2-40B4-BE49-F238E27FC236}">
                <a16:creationId xmlns:a16="http://schemas.microsoft.com/office/drawing/2014/main" id="{4E2B2C1C-FE98-4B27-BD15-98984A8887CF}"/>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CEE1D7"/>
                </a:solidFill>
                <a:latin typeface="Helvetica Neue"/>
                <a:ea typeface="Helvetica Neue"/>
                <a:cs typeface="Helvetica Neue"/>
              </a:defRPr>
            </a:pPr>
            <a:r>
              <a:rPr sz="1275" b="0">
                <a:solidFill>
                  <a:srgbClr val="CEE1D7"/>
                </a:solidFill>
                <a:latin typeface="Helvetica Neue"/>
                <a:ea typeface="Helvetica Neue"/>
                <a:cs typeface="Helvetica Neue"/>
              </a:rPr>
              <a:t>18</a:t>
            </a:r>
          </a:p>
        </p:txBody>
      </p:sp>
      <p:sp>
        <p:nvSpPr>
          <p:cNvPr id="3" name="Build this workflow&#10;for your team.">
            <a:extLst xmlns:a="http://schemas.openxmlformats.org/drawingml/2006/main">
              <a:ext uri="{FF2B5EF4-FFF2-40B4-BE49-F238E27FC236}">
                <a16:creationId xmlns:a16="http://schemas.microsoft.com/office/drawing/2014/main" id="{D86C3144-5DA9-4C83-ABAF-91D6249BAC79}"/>
              </a:ext>
            </a:extLst>
          </p:cNvPr>
          <p:cNvSpPr>
            <a:spLocks xmlns:a="http://schemas.openxmlformats.org/drawingml/2006/main" noGrp="1"/>
          </p:cNvSpPr>
          <p:nvPr/>
        </p:nvSpPr>
        <p:spPr>
          <a:xfrm xmlns:a="http://schemas.openxmlformats.org/drawingml/2006/main">
            <a:off x="714375" y="2057400"/>
            <a:ext cx="10763250" cy="1790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800" b="1">
                <a:solidFill>
                  <a:srgbClr val="FFFFFF"/>
                </a:solidFill>
                <a:latin typeface="Helvetica Neue"/>
                <a:ea typeface="Helvetica Neue"/>
                <a:cs typeface="Helvetica Neue"/>
              </a:defRPr>
            </a:pPr>
            <a:r>
              <a:rPr sz="4800" b="1">
                <a:solidFill>
                  <a:srgbClr val="FFFFFF"/>
                </a:solidFill>
                <a:latin typeface="Helvetica Neue"/>
                <a:ea typeface="Helvetica Neue"/>
                <a:cs typeface="Helvetica Neue"/>
              </a:rPr>
              <a:t>Build this workflow</a:t>
            </a:r>
          </a:p>
          <a:p xmlns:a="http://schemas.openxmlformats.org/drawingml/2006/main">
            <a:pPr>
              <a:defRPr sz="4800" b="1">
                <a:solidFill>
                  <a:srgbClr val="FFFFFF"/>
                </a:solidFill>
                <a:latin typeface="Helvetica Neue"/>
                <a:ea typeface="Helvetica Neue"/>
                <a:cs typeface="Helvetica Neue"/>
              </a:defRPr>
            </a:pPr>
            <a:r>
              <a:rPr sz="4800" b="1">
                <a:solidFill>
                  <a:srgbClr val="FFFFFF"/>
                </a:solidFill>
                <a:latin typeface="Helvetica Neue"/>
                <a:ea typeface="Helvetica Neue"/>
                <a:cs typeface="Helvetica Neue"/>
              </a:rPr>
              <a:t>for your team.</a:t>
            </a:r>
          </a:p>
        </p:txBody>
      </p:sp>
      <p:sp>
        <p:nvSpPr>
          <p:cNvPr id="4" name="Start with the tools, connections, and working habits&#10;that f">
            <a:extLst xmlns:a="http://schemas.openxmlformats.org/drawingml/2006/main">
              <a:ext uri="{FF2B5EF4-FFF2-40B4-BE49-F238E27FC236}">
                <a16:creationId xmlns:a16="http://schemas.microsoft.com/office/drawing/2014/main" id="{7091611B-5991-4146-A7A4-5FAA2C1BFE67}"/>
              </a:ext>
            </a:extLst>
          </p:cNvPr>
          <p:cNvSpPr>
            <a:spLocks xmlns:a="http://schemas.openxmlformats.org/drawingml/2006/main" noGrp="1"/>
          </p:cNvSpPr>
          <p:nvPr/>
        </p:nvSpPr>
        <p:spPr>
          <a:xfrm xmlns:a="http://schemas.openxmlformats.org/drawingml/2006/main">
            <a:off x="714375" y="4457700"/>
            <a:ext cx="10668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CEE1D7"/>
                </a:solidFill>
                <a:latin typeface="Helvetica Neue"/>
                <a:ea typeface="Helvetica Neue"/>
                <a:cs typeface="Helvetica Neue"/>
              </a:defRPr>
            </a:pPr>
            <a:r>
              <a:rPr sz="2550" b="0">
                <a:solidFill>
                  <a:srgbClr val="CEE1D7"/>
                </a:solidFill>
                <a:latin typeface="Helvetica Neue"/>
                <a:ea typeface="Helvetica Neue"/>
                <a:cs typeface="Helvetica Neue"/>
              </a:rPr>
              <a:t>Start with the tools, connections, and working habits</a:t>
            </a:r>
          </a:p>
          <a:p xmlns:a="http://schemas.openxmlformats.org/drawingml/2006/main">
            <a:pPr>
              <a:defRPr sz="2550" b="0">
                <a:solidFill>
                  <a:srgbClr val="CEE1D7"/>
                </a:solidFill>
                <a:latin typeface="Helvetica Neue"/>
                <a:ea typeface="Helvetica Neue"/>
                <a:cs typeface="Helvetica Neue"/>
              </a:defRPr>
            </a:pPr>
            <a:r>
              <a:rPr sz="2550" b="0">
                <a:solidFill>
                  <a:srgbClr val="CEE1D7"/>
                </a:solidFill>
                <a:latin typeface="Helvetica Neue"/>
                <a:ea typeface="Helvetica Neue"/>
                <a:cs typeface="Helvetica Neue"/>
              </a:rPr>
              <a:t>that fit your team.</a:t>
            </a:r>
          </a:p>
        </p:txBody>
      </p:sp>
    </p:spTree>
    <p:extLst>
      <p:ext uri="{BB962C8B-B14F-4D97-AF65-F5344CB8AC3E}">
        <p14:creationId xmlns:p14="http://schemas.microsoft.com/office/powerpoint/2010/main" val="21289972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68196D19-0B54-4833-8247-4F941102F6C8}"/>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2" name="09">
            <a:extLst xmlns:a="http://schemas.openxmlformats.org/drawingml/2006/main">
              <a:ext uri="{FF2B5EF4-FFF2-40B4-BE49-F238E27FC236}">
                <a16:creationId xmlns:a16="http://schemas.microsoft.com/office/drawing/2014/main" id="{B281C317-4429-4F01-8C7A-B554776F670B}"/>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19</a:t>
            </a:r>
          </a:p>
        </p:txBody>
      </p:sp>
      <p:sp>
        <p:nvSpPr>
          <p:cNvPr id="3" name="Our outreach system">
            <a:extLst xmlns:a="http://schemas.openxmlformats.org/drawingml/2006/main">
              <a:ext uri="{FF2B5EF4-FFF2-40B4-BE49-F238E27FC236}">
                <a16:creationId xmlns:a16="http://schemas.microsoft.com/office/drawing/2014/main" id="{3EA6D020-FB72-4D45-9091-8AFB4D169F6B}"/>
              </a:ext>
            </a:extLst>
          </p:cNvPr>
          <p:cNvSpPr>
            <a:spLocks xmlns:a="http://schemas.openxmlformats.org/drawingml/2006/main" noGrp="1"/>
          </p:cNvSpPr>
          <p:nvPr/>
        </p:nvSpPr>
        <p:spPr>
          <a:xfrm xmlns:a="http://schemas.openxmlformats.org/drawingml/2006/main">
            <a:off x="685800" y="22860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We recommend</a:t>
            </a:r>
          </a:p>
        </p:txBody>
      </p:sp>
      <p:sp>
        <p:nvSpPr>
          <p:cNvPr id="4" name="">
            <a:extLst xmlns:a="http://schemas.openxmlformats.org/drawingml/2006/main">
              <a:ext uri="{FF2B5EF4-FFF2-40B4-BE49-F238E27FC236}">
                <a16:creationId xmlns:a16="http://schemas.microsoft.com/office/drawing/2014/main" id="{3B4D3D50-EA92-4EED-BE6F-395D8E59B7BB}"/>
              </a:ext>
            </a:extLst>
          </p:cNvPr>
          <p:cNvSpPr>
            <a:spLocks xmlns:a="http://schemas.openxmlformats.org/drawingml/2006/main" noGrp="1"/>
          </p:cNvSpPr>
          <p:nvPr/>
        </p:nvSpPr>
        <p:spPr>
          <a:xfrm xmlns:a="http://schemas.openxmlformats.org/drawingml/2006/main">
            <a:off x="714375" y="1438275"/>
            <a:ext cx="10763250" cy="1133475"/>
          </a:xfrm>
          <a:prstGeom xmlns:a="http://schemas.openxmlformats.org/drawingml/2006/main" prst="rect">
            <a:avLst/>
          </a:prstGeom>
          <a:solidFill xmlns:a="http://schemas.openxmlformats.org/drawingml/2006/main">
            <a:srgbClr val="E9EEE5"/>
          </a:solidFill>
          <a:ln xmlns:a="http://schemas.openxmlformats.org/drawingml/2006/main" w="0">
            <a:noFill/>
          </a:ln>
        </p:spPr>
      </p:sp>
      <p:sp>
        <p:nvSpPr>
          <p:cNvPr id="5" name="VISITOR JOURNEY">
            <a:extLst xmlns:a="http://schemas.openxmlformats.org/drawingml/2006/main">
              <a:ext uri="{FF2B5EF4-FFF2-40B4-BE49-F238E27FC236}">
                <a16:creationId xmlns:a16="http://schemas.microsoft.com/office/drawing/2014/main" id="{6CC8363E-2DE1-45FE-9C62-138E71BD6B5B}"/>
              </a:ext>
            </a:extLst>
          </p:cNvPr>
          <p:cNvSpPr>
            <a:spLocks xmlns:a="http://schemas.openxmlformats.org/drawingml/2006/main" noGrp="1"/>
          </p:cNvSpPr>
          <p:nvPr/>
        </p:nvSpPr>
        <p:spPr>
          <a:xfrm xmlns:a="http://schemas.openxmlformats.org/drawingml/2006/main">
            <a:off x="866775" y="1171575"/>
            <a:ext cx="495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66660"/>
                </a:solidFill>
                <a:latin typeface="Helvetica Neue"/>
                <a:ea typeface="Helvetica Neue"/>
                <a:cs typeface="Helvetica Neue"/>
              </a:defRPr>
            </a:pPr>
            <a:r>
              <a:rPr sz="1425" b="1">
                <a:solidFill>
                  <a:srgbClr val="566660"/>
                </a:solidFill>
                <a:latin typeface="Helvetica Neue"/>
                <a:ea typeface="Helvetica Neue"/>
                <a:cs typeface="Helvetica Neue"/>
              </a:rPr>
              <a:t>VISITOR JOURNEY</a:t>
            </a:r>
          </a:p>
        </p:txBody>
      </p:sp>
      <p:sp>
        <p:nvSpPr>
          <p:cNvPr id="6" name="Ads">
            <a:extLst xmlns:a="http://schemas.openxmlformats.org/drawingml/2006/main">
              <a:ext uri="{FF2B5EF4-FFF2-40B4-BE49-F238E27FC236}">
                <a16:creationId xmlns:a16="http://schemas.microsoft.com/office/drawing/2014/main" id="{23A77F55-53E1-4C65-8C60-6EEAE38DE60F}"/>
              </a:ext>
            </a:extLst>
          </p:cNvPr>
          <p:cNvSpPr>
            <a:spLocks xmlns:a="http://schemas.openxmlformats.org/drawingml/2006/main" noGrp="1"/>
          </p:cNvSpPr>
          <p:nvPr/>
        </p:nvSpPr>
        <p:spPr>
          <a:xfrm xmlns:a="http://schemas.openxmlformats.org/drawingml/2006/main">
            <a:off x="1152525" y="1666875"/>
            <a:ext cx="2095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Ads</a:t>
            </a:r>
          </a:p>
        </p:txBody>
      </p:sp>
      <p:sp>
        <p:nvSpPr>
          <p:cNvPr id="7" name="Landing pages">
            <a:extLst xmlns:a="http://schemas.openxmlformats.org/drawingml/2006/main">
              <a:ext uri="{FF2B5EF4-FFF2-40B4-BE49-F238E27FC236}">
                <a16:creationId xmlns:a16="http://schemas.microsoft.com/office/drawing/2014/main" id="{AF7EE840-B824-489B-A50B-39B88379F27B}"/>
              </a:ext>
            </a:extLst>
          </p:cNvPr>
          <p:cNvSpPr>
            <a:spLocks xmlns:a="http://schemas.openxmlformats.org/drawingml/2006/main" noGrp="1"/>
          </p:cNvSpPr>
          <p:nvPr/>
        </p:nvSpPr>
        <p:spPr>
          <a:xfrm xmlns:a="http://schemas.openxmlformats.org/drawingml/2006/main">
            <a:off x="4400550" y="1666875"/>
            <a:ext cx="3619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Landing pages</a:t>
            </a:r>
          </a:p>
        </p:txBody>
      </p:sp>
      <p:sp>
        <p:nvSpPr>
          <p:cNvPr id="8" name="Registrations">
            <a:extLst xmlns:a="http://schemas.openxmlformats.org/drawingml/2006/main">
              <a:ext uri="{FF2B5EF4-FFF2-40B4-BE49-F238E27FC236}">
                <a16:creationId xmlns:a16="http://schemas.microsoft.com/office/drawing/2014/main" id="{50897E9F-CA68-4FC0-8667-10ADD72FCB10}"/>
              </a:ext>
            </a:extLst>
          </p:cNvPr>
          <p:cNvSpPr>
            <a:spLocks xmlns:a="http://schemas.openxmlformats.org/drawingml/2006/main" noGrp="1"/>
          </p:cNvSpPr>
          <p:nvPr/>
        </p:nvSpPr>
        <p:spPr>
          <a:xfrm xmlns:a="http://schemas.openxmlformats.org/drawingml/2006/main">
            <a:off x="8848725" y="1666875"/>
            <a:ext cx="25527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Registrations</a:t>
            </a:r>
          </a:p>
        </p:txBody>
      </p:sp>
      <p:sp>
        <p:nvSpPr>
          <p:cNvPr id="9" name="">
            <a:extLst xmlns:a="http://schemas.openxmlformats.org/drawingml/2006/main">
              <a:ext uri="{FF2B5EF4-FFF2-40B4-BE49-F238E27FC236}">
                <a16:creationId xmlns:a16="http://schemas.microsoft.com/office/drawing/2014/main" id="{FE6B35F7-FD52-4C3F-B3E5-6F82CDBEDB1D}"/>
              </a:ext>
            </a:extLst>
          </p:cNvPr>
          <p:cNvSpPr>
            <a:spLocks xmlns:a="http://schemas.openxmlformats.org/drawingml/2006/main" noGrp="1"/>
          </p:cNvSpPr>
          <p:nvPr/>
        </p:nvSpPr>
        <p:spPr>
          <a:xfrm xmlns:a="http://schemas.openxmlformats.org/drawingml/2006/main">
            <a:off x="2609850" y="1924050"/>
            <a:ext cx="9525" cy="19050"/>
          </a:xfrm>
          <a:prstGeom xmlns:a="http://schemas.openxmlformats.org/drawingml/2006/main" prst="rect">
            <a:avLst/>
          </a:prstGeom>
          <a:noFill xmlns:a="http://schemas.openxmlformats.org/drawingml/2006/main"/>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8BB8535-0930-49D3-BD73-C4753D53D7FB}"/>
              </a:ext>
            </a:extLst>
          </p:cNvPr>
          <p:cNvSpPr>
            <a:spLocks xmlns:a="http://schemas.openxmlformats.org/drawingml/2006/main" noGrp="1"/>
          </p:cNvSpPr>
          <p:nvPr/>
        </p:nvSpPr>
        <p:spPr>
          <a:xfrm xmlns:a="http://schemas.openxmlformats.org/drawingml/2006/main">
            <a:off x="3676650" y="1924050"/>
            <a:ext cx="9525" cy="19050"/>
          </a:xfrm>
          <a:prstGeom xmlns:a="http://schemas.openxmlformats.org/drawingml/2006/main" prst="rect">
            <a:avLst/>
          </a:prstGeom>
          <a:noFill xmlns:a="http://schemas.openxmlformats.org/drawingml/2006/main"/>
          <a:ln xmlns:a="http://schemas.openxmlformats.org/drawingml/2006/main" w="0">
            <a:noFill/>
          </a:ln>
        </p:spPr>
      </p:sp>
      <p:cxnSp>
        <p:nvCxnSpPr>
          <p:cNvPr id="49" name=""/>
          <p:cNvCxnSpPr>
            <a:stCxn xmlns:a="http://schemas.openxmlformats.org/drawingml/2006/main" id="9" idx="3"/>
            <a:endCxn xmlns:a="http://schemas.openxmlformats.org/drawingml/2006/main" id="10" idx="1"/>
          </p:cNvCxnSpPr>
          <p:nvPr/>
        </p:nvCxnSpPr>
        <p:spPr>
          <a:xfrm xmlns:a="http://schemas.openxmlformats.org/drawingml/2006/main">
            <a:off x="2619375" y="1933575"/>
            <a:ext cx="1057275" cy="0"/>
          </a:xfrm>
          <a:prstGeom xmlns:a="http://schemas.openxmlformats.org/drawingml/2006/main" prst="straightConnector1">
            <a:avLst/>
          </a:prstGeom>
          <a:ln xmlns:a="http://schemas.openxmlformats.org/drawingml/2006/main" w="28575">
            <a:solidFill>
              <a:srgbClr val="27705E"/>
            </a:solidFill>
            <a:tailEnd type="triangle" w="med" len="med"/>
          </a:ln>
        </p:spPr>
      </p:cxnSp>
      <p:sp>
        <p:nvSpPr>
          <p:cNvPr id="12" name="">
            <a:extLst xmlns:a="http://schemas.openxmlformats.org/drawingml/2006/main">
              <a:ext uri="{FF2B5EF4-FFF2-40B4-BE49-F238E27FC236}">
                <a16:creationId xmlns:a16="http://schemas.microsoft.com/office/drawing/2014/main" id="{2B07A804-C38D-4E82-A363-30CA312A6C97}"/>
              </a:ext>
            </a:extLst>
          </p:cNvPr>
          <p:cNvSpPr>
            <a:spLocks xmlns:a="http://schemas.openxmlformats.org/drawingml/2006/main" noGrp="1"/>
          </p:cNvSpPr>
          <p:nvPr/>
        </p:nvSpPr>
        <p:spPr>
          <a:xfrm xmlns:a="http://schemas.openxmlformats.org/drawingml/2006/main">
            <a:off x="7429500" y="1924050"/>
            <a:ext cx="9525" cy="19050"/>
          </a:xfrm>
          <a:prstGeom xmlns:a="http://schemas.openxmlformats.org/drawingml/2006/main" prst="rect">
            <a:avLst/>
          </a:prstGeom>
          <a:noFill xmlns:a="http://schemas.openxmlformats.org/drawingml/2006/main"/>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6154948-4793-4D76-9E7A-0ED120BCE576}"/>
              </a:ext>
            </a:extLst>
          </p:cNvPr>
          <p:cNvSpPr>
            <a:spLocks xmlns:a="http://schemas.openxmlformats.org/drawingml/2006/main" noGrp="1"/>
          </p:cNvSpPr>
          <p:nvPr/>
        </p:nvSpPr>
        <p:spPr>
          <a:xfrm xmlns:a="http://schemas.openxmlformats.org/drawingml/2006/main">
            <a:off x="8496300" y="1924050"/>
            <a:ext cx="9525" cy="19050"/>
          </a:xfrm>
          <a:prstGeom xmlns:a="http://schemas.openxmlformats.org/drawingml/2006/main" prst="rect">
            <a:avLst/>
          </a:prstGeom>
          <a:noFill xmlns:a="http://schemas.openxmlformats.org/drawingml/2006/main"/>
          <a:ln xmlns:a="http://schemas.openxmlformats.org/drawingml/2006/main" w="0">
            <a:noFill/>
          </a:ln>
        </p:spPr>
      </p:sp>
      <p:cxnSp>
        <p:nvCxnSpPr>
          <p:cNvPr id="52" name=""/>
          <p:cNvCxnSpPr>
            <a:stCxn xmlns:a="http://schemas.openxmlformats.org/drawingml/2006/main" id="12" idx="3"/>
            <a:endCxn xmlns:a="http://schemas.openxmlformats.org/drawingml/2006/main" id="13" idx="1"/>
          </p:cNvCxnSpPr>
          <p:nvPr/>
        </p:nvCxnSpPr>
        <p:spPr>
          <a:xfrm xmlns:a="http://schemas.openxmlformats.org/drawingml/2006/main">
            <a:off x="7439025" y="1933575"/>
            <a:ext cx="1057275" cy="0"/>
          </a:xfrm>
          <a:prstGeom xmlns:a="http://schemas.openxmlformats.org/drawingml/2006/main" prst="straightConnector1">
            <a:avLst/>
          </a:prstGeom>
          <a:ln xmlns:a="http://schemas.openxmlformats.org/drawingml/2006/main" w="28575">
            <a:solidFill>
              <a:srgbClr val="27705E"/>
            </a:solidFill>
            <a:tailEnd type="triangle" w="med" len="med"/>
          </a:ln>
        </p:spPr>
      </p:cxnSp>
      <p:sp>
        <p:nvSpPr>
          <p:cNvPr id="15" name="Ad accounts">
            <a:extLst xmlns:a="http://schemas.openxmlformats.org/drawingml/2006/main">
              <a:ext uri="{FF2B5EF4-FFF2-40B4-BE49-F238E27FC236}">
                <a16:creationId xmlns:a16="http://schemas.microsoft.com/office/drawing/2014/main" id="{2EAA8A50-DDEC-4D0E-B4E1-B8CE46066110}"/>
              </a:ext>
            </a:extLst>
          </p:cNvPr>
          <p:cNvSpPr>
            <a:spLocks xmlns:a="http://schemas.openxmlformats.org/drawingml/2006/main" noGrp="1"/>
          </p:cNvSpPr>
          <p:nvPr/>
        </p:nvSpPr>
        <p:spPr>
          <a:xfrm xmlns:a="http://schemas.openxmlformats.org/drawingml/2006/main">
            <a:off x="866775" y="3048000"/>
            <a:ext cx="251460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250" b="1">
                <a:solidFill>
                  <a:srgbClr val="20332F"/>
                </a:solidFill>
                <a:latin typeface="Helvetica Neue"/>
                <a:ea typeface="Helvetica Neue"/>
                <a:cs typeface="Helvetica Neue"/>
              </a:defRPr>
            </a:pPr>
            <a:r>
              <a:rPr sz="2250" b="1">
                <a:solidFill>
                  <a:srgbClr val="20332F"/>
                </a:solidFill>
                <a:latin typeface="Helvetica Neue"/>
                <a:ea typeface="Helvetica Neue"/>
                <a:cs typeface="Helvetica Neue"/>
              </a:rPr>
              <a:t>Ad accounts</a:t>
            </a:r>
          </a:p>
        </p:txBody>
      </p:sp>
      <p:sp>
        <p:nvSpPr>
          <p:cNvPr id="16" name="Landing-page site">
            <a:extLst xmlns:a="http://schemas.openxmlformats.org/drawingml/2006/main">
              <a:ext uri="{FF2B5EF4-FFF2-40B4-BE49-F238E27FC236}">
                <a16:creationId xmlns:a16="http://schemas.microsoft.com/office/drawing/2014/main" id="{4B10DA9B-AEE7-48F6-8EC9-BF6275C5EDDB}"/>
              </a:ext>
            </a:extLst>
          </p:cNvPr>
          <p:cNvSpPr>
            <a:spLocks xmlns:a="http://schemas.openxmlformats.org/drawingml/2006/main" noGrp="1"/>
          </p:cNvSpPr>
          <p:nvPr/>
        </p:nvSpPr>
        <p:spPr>
          <a:xfrm xmlns:a="http://schemas.openxmlformats.org/drawingml/2006/main">
            <a:off x="4324350" y="3048000"/>
            <a:ext cx="337185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250" b="1">
                <a:solidFill>
                  <a:srgbClr val="20332F"/>
                </a:solidFill>
                <a:latin typeface="Helvetica Neue"/>
                <a:ea typeface="Helvetica Neue"/>
                <a:cs typeface="Helvetica Neue"/>
              </a:defRPr>
            </a:pPr>
            <a:r>
              <a:rPr sz="2250" b="1">
                <a:solidFill>
                  <a:srgbClr val="20332F"/>
                </a:solidFill>
                <a:latin typeface="Helvetica Neue"/>
                <a:ea typeface="Helvetica Neue"/>
                <a:cs typeface="Helvetica Neue"/>
              </a:rPr>
              <a:t>ChatGPT Sites</a:t>
            </a:r>
          </a:p>
        </p:txBody>
      </p:sp>
      <p:sp>
        <p:nvSpPr>
          <p:cNvPr id="17" name="Google Analytics">
            <a:extLst xmlns:a="http://schemas.openxmlformats.org/drawingml/2006/main">
              <a:ext uri="{FF2B5EF4-FFF2-40B4-BE49-F238E27FC236}">
                <a16:creationId xmlns:a16="http://schemas.microsoft.com/office/drawing/2014/main" id="{2FCEBF1B-F5E1-4675-91BB-8D718540A506}"/>
              </a:ext>
            </a:extLst>
          </p:cNvPr>
          <p:cNvSpPr>
            <a:spLocks xmlns:a="http://schemas.openxmlformats.org/drawingml/2006/main" noGrp="1"/>
          </p:cNvSpPr>
          <p:nvPr/>
        </p:nvSpPr>
        <p:spPr>
          <a:xfrm xmlns:a="http://schemas.openxmlformats.org/drawingml/2006/main">
            <a:off x="8839200" y="3048000"/>
            <a:ext cx="2647950" cy="61912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00" b="1">
                <a:solidFill>
                  <a:srgbClr val="20332F"/>
                </a:solidFill>
                <a:latin typeface="Helvetica Neue"/>
                <a:ea typeface="Helvetica Neue"/>
                <a:cs typeface="Helvetica Neue"/>
              </a:defRPr>
            </a:pPr>
            <a:r>
              <a:rPr sz="2100" b="1">
                <a:solidFill>
                  <a:srgbClr val="20332F"/>
                </a:solidFill>
                <a:latin typeface="Helvetica Neue"/>
                <a:ea typeface="Helvetica Neue"/>
                <a:cs typeface="Helvetica Neue"/>
              </a:rPr>
              <a:t>Google Analytics</a:t>
            </a:r>
          </a:p>
        </p:txBody>
      </p:sp>
      <p:sp>
        <p:nvSpPr>
          <p:cNvPr id="18" name="">
            <a:extLst xmlns:a="http://schemas.openxmlformats.org/drawingml/2006/main">
              <a:ext uri="{FF2B5EF4-FFF2-40B4-BE49-F238E27FC236}">
                <a16:creationId xmlns:a16="http://schemas.microsoft.com/office/drawing/2014/main" id="{E82F3C18-C7AF-4276-A318-706B58375362}"/>
              </a:ext>
            </a:extLst>
          </p:cNvPr>
          <p:cNvSpPr>
            <a:spLocks xmlns:a="http://schemas.openxmlformats.org/drawingml/2006/main" noGrp="1"/>
          </p:cNvSpPr>
          <p:nvPr/>
        </p:nvSpPr>
        <p:spPr>
          <a:xfrm xmlns:a="http://schemas.openxmlformats.org/drawingml/2006/main">
            <a:off x="21240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19" name="">
            <a:extLst xmlns:a="http://schemas.openxmlformats.org/drawingml/2006/main">
              <a:ext uri="{FF2B5EF4-FFF2-40B4-BE49-F238E27FC236}">
                <a16:creationId xmlns:a16="http://schemas.microsoft.com/office/drawing/2014/main" id="{20906F27-2CC5-4AEE-8F3C-9F20F5AA0417}"/>
              </a:ext>
            </a:extLst>
          </p:cNvPr>
          <p:cNvSpPr>
            <a:spLocks xmlns:a="http://schemas.openxmlformats.org/drawingml/2006/main" noGrp="1"/>
          </p:cNvSpPr>
          <p:nvPr/>
        </p:nvSpPr>
        <p:spPr>
          <a:xfrm xmlns:a="http://schemas.openxmlformats.org/drawingml/2006/main">
            <a:off x="60102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0" name="">
            <a:extLst xmlns:a="http://schemas.openxmlformats.org/drawingml/2006/main">
              <a:ext uri="{FF2B5EF4-FFF2-40B4-BE49-F238E27FC236}">
                <a16:creationId xmlns:a16="http://schemas.microsoft.com/office/drawing/2014/main" id="{6A0F6310-1563-4164-BE11-48ED6A97C642}"/>
              </a:ext>
            </a:extLst>
          </p:cNvPr>
          <p:cNvSpPr>
            <a:spLocks xmlns:a="http://schemas.openxmlformats.org/drawingml/2006/main" noGrp="1"/>
          </p:cNvSpPr>
          <p:nvPr/>
        </p:nvSpPr>
        <p:spPr>
          <a:xfrm xmlns:a="http://schemas.openxmlformats.org/drawingml/2006/main">
            <a:off x="10163175" y="2571750"/>
            <a:ext cx="0" cy="4762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1" name="Ryze AI">
            <a:extLst xmlns:a="http://schemas.openxmlformats.org/drawingml/2006/main">
              <a:ext uri="{FF2B5EF4-FFF2-40B4-BE49-F238E27FC236}">
                <a16:creationId xmlns:a16="http://schemas.microsoft.com/office/drawing/2014/main" id="{4F9E73B7-556C-45A0-9BB9-41DDBC40EF4B}"/>
              </a:ext>
            </a:extLst>
          </p:cNvPr>
          <p:cNvSpPr>
            <a:spLocks xmlns:a="http://schemas.openxmlformats.org/drawingml/2006/main" noGrp="1"/>
          </p:cNvSpPr>
          <p:nvPr/>
        </p:nvSpPr>
        <p:spPr>
          <a:xfrm xmlns:a="http://schemas.openxmlformats.org/drawingml/2006/main">
            <a:off x="1219200" y="4219575"/>
            <a:ext cx="1809750" cy="5619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75" b="1">
                <a:solidFill>
                  <a:srgbClr val="27705E"/>
                </a:solidFill>
                <a:latin typeface="Helvetica Neue"/>
                <a:ea typeface="Helvetica Neue"/>
                <a:cs typeface="Helvetica Neue"/>
              </a:defRPr>
            </a:pPr>
            <a:r>
              <a:rPr sz="2175" b="1">
                <a:solidFill>
                  <a:srgbClr val="27705E"/>
                </a:solidFill>
                <a:latin typeface="Helvetica Neue"/>
                <a:ea typeface="Helvetica Neue"/>
                <a:cs typeface="Helvetica Neue"/>
              </a:rPr>
              <a:t>Ryze AI</a:t>
            </a:r>
          </a:p>
        </p:txBody>
      </p:sp>
      <p:sp>
        <p:nvSpPr>
          <p:cNvPr id="26" name="Ryze AI">
            <a:extLst xmlns:a="http://schemas.openxmlformats.org/drawingml/2006/main">
              <a:ext uri="{FF2B5EF4-FFF2-40B4-BE49-F238E27FC236}">
                <a16:creationId xmlns:a16="http://schemas.microsoft.com/office/drawing/2014/main" id="{70793B46-2E23-4887-ACE9-B525E56132C5}"/>
              </a:ext>
            </a:extLst>
          </p:cNvPr>
          <p:cNvSpPr>
            <a:spLocks xmlns:a="http://schemas.openxmlformats.org/drawingml/2006/main" noGrp="1"/>
          </p:cNvSpPr>
          <p:nvPr/>
        </p:nvSpPr>
        <p:spPr>
          <a:xfrm xmlns:a="http://schemas.openxmlformats.org/drawingml/2006/main">
            <a:off x="9258300" y="4219575"/>
            <a:ext cx="1809750" cy="561975"/>
          </a:xfrm>
          <a:prstGeom xmlns:a="http://schemas.openxmlformats.org/drawingml/2006/main" prst="rect">
            <a:avLst/>
          </a:prstGeom>
          <a:solidFill xmlns:a="http://schemas.openxmlformats.org/drawingml/2006/main">
            <a:srgbClr val="F7F6F0"/>
          </a:solidFill>
          <a:ln xmlns:a="http://schemas.openxmlformats.org/drawingml/2006/main" w="14288">
            <a:solidFill>
              <a:srgbClr val="CEE1D7"/>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175" b="1">
                <a:solidFill>
                  <a:srgbClr val="27705E"/>
                </a:solidFill>
                <a:latin typeface="Helvetica Neue"/>
                <a:ea typeface="Helvetica Neue"/>
                <a:cs typeface="Helvetica Neue"/>
              </a:defRPr>
            </a:pPr>
            <a:r>
              <a:rPr sz="2175" b="1">
                <a:solidFill>
                  <a:srgbClr val="27705E"/>
                </a:solidFill>
                <a:latin typeface="Helvetica Neue"/>
                <a:ea typeface="Helvetica Neue"/>
                <a:cs typeface="Helvetica Neue"/>
              </a:rPr>
              <a:t>Ryze AI</a:t>
            </a:r>
          </a:p>
        </p:txBody>
      </p:sp>
      <p:sp>
        <p:nvSpPr>
          <p:cNvPr id="27" name="">
            <a:extLst xmlns:a="http://schemas.openxmlformats.org/drawingml/2006/main">
              <a:ext uri="{FF2B5EF4-FFF2-40B4-BE49-F238E27FC236}">
                <a16:creationId xmlns:a16="http://schemas.microsoft.com/office/drawing/2014/main" id="{F9919D68-98BD-415A-92AB-54B3E1629ADC}"/>
              </a:ext>
            </a:extLst>
          </p:cNvPr>
          <p:cNvSpPr>
            <a:spLocks xmlns:a="http://schemas.openxmlformats.org/drawingml/2006/main" noGrp="1"/>
          </p:cNvSpPr>
          <p:nvPr/>
        </p:nvSpPr>
        <p:spPr>
          <a:xfrm xmlns:a="http://schemas.openxmlformats.org/drawingml/2006/main">
            <a:off x="2124075" y="3667125"/>
            <a:ext cx="0" cy="5524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28" name="">
            <a:extLst xmlns:a="http://schemas.openxmlformats.org/drawingml/2006/main">
              <a:ext uri="{FF2B5EF4-FFF2-40B4-BE49-F238E27FC236}">
                <a16:creationId xmlns:a16="http://schemas.microsoft.com/office/drawing/2014/main" id="{21A375B2-9C6C-4DEE-91AF-C8594CA87A10}"/>
              </a:ext>
            </a:extLst>
          </p:cNvPr>
          <p:cNvSpPr>
            <a:spLocks xmlns:a="http://schemas.openxmlformats.org/drawingml/2006/main" noGrp="1"/>
          </p:cNvSpPr>
          <p:nvPr/>
        </p:nvSpPr>
        <p:spPr>
          <a:xfrm xmlns:a="http://schemas.openxmlformats.org/drawingml/2006/main">
            <a:off x="10163175" y="3667125"/>
            <a:ext cx="0" cy="55245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0" name="Human">
            <a:extLst xmlns:a="http://schemas.openxmlformats.org/drawingml/2006/main">
              <a:ext uri="{FF2B5EF4-FFF2-40B4-BE49-F238E27FC236}">
                <a16:creationId xmlns:a16="http://schemas.microsoft.com/office/drawing/2014/main" id="{998B8C50-B843-4CC5-8331-0C68A8653D89}"/>
              </a:ext>
            </a:extLst>
          </p:cNvPr>
          <p:cNvSpPr>
            <a:spLocks xmlns:a="http://schemas.openxmlformats.org/drawingml/2006/main" noGrp="1"/>
          </p:cNvSpPr>
          <p:nvPr/>
        </p:nvSpPr>
        <p:spPr>
          <a:xfrm xmlns:a="http://schemas.openxmlformats.org/drawingml/2006/main">
            <a:off x="5143500" y="5810250"/>
            <a:ext cx="1685925" cy="523875"/>
          </a:xfrm>
          <a:prstGeom xmlns:a="http://schemas.openxmlformats.org/drawingml/2006/main" prst="roundRect">
            <a:avLst>
              <a:gd name="adj" fmla="val 14545"/>
            </a:avLst>
          </a:prstGeom>
          <a:solidFill xmlns:a="http://schemas.openxmlformats.org/drawingml/2006/main">
            <a:srgbClr val="27705E"/>
          </a:solidFill>
          <a:ln xmlns:a="http://schemas.openxmlformats.org/drawingml/2006/main" w="14288">
            <a:solidFill>
              <a:srgbClr val="27705E"/>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475" b="1">
                <a:solidFill>
                  <a:srgbClr val="FFFFFF"/>
                </a:solidFill>
                <a:latin typeface="Helvetica Neue"/>
                <a:ea typeface="Helvetica Neue"/>
                <a:cs typeface="Helvetica Neue"/>
              </a:defRPr>
            </a:pPr>
            <a:r>
              <a:rPr sz="2475" b="1">
                <a:solidFill>
                  <a:srgbClr val="FFFFFF"/>
                </a:solidFill>
                <a:latin typeface="Helvetica Neue"/>
                <a:ea typeface="Helvetica Neue"/>
                <a:cs typeface="Helvetica Neue"/>
              </a:rPr>
              <a:t>Human</a:t>
            </a:r>
          </a:p>
        </p:txBody>
      </p:sp>
      <p:sp>
        <p:nvSpPr>
          <p:cNvPr id="31" name="Grok Bot">
            <a:extLst xmlns:a="http://schemas.openxmlformats.org/drawingml/2006/main">
              <a:ext uri="{FF2B5EF4-FFF2-40B4-BE49-F238E27FC236}">
                <a16:creationId xmlns:a16="http://schemas.microsoft.com/office/drawing/2014/main" id="{8A905726-5EEC-40AB-AA0C-FEDFABC3140A}"/>
              </a:ext>
            </a:extLst>
          </p:cNvPr>
          <p:cNvSpPr>
            <a:spLocks xmlns:a="http://schemas.openxmlformats.org/drawingml/2006/main" noGrp="1"/>
          </p:cNvSpPr>
          <p:nvPr/>
        </p:nvSpPr>
        <p:spPr>
          <a:xfrm xmlns:a="http://schemas.openxmlformats.org/drawingml/2006/main">
            <a:off x="4600575" y="4857750"/>
            <a:ext cx="2781300" cy="619125"/>
          </a:xfrm>
          <a:prstGeom xmlns:a="http://schemas.openxmlformats.org/drawingml/2006/main" prst="rect">
            <a:avLst/>
          </a:prstGeom>
          <a:solidFill xmlns:a="http://schemas.openxmlformats.org/drawingml/2006/main">
            <a:srgbClr val="20332F"/>
          </a:solidFill>
          <a:ln xmlns:a="http://schemas.openxmlformats.org/drawingml/2006/main" w="14288">
            <a:solidFill>
              <a:srgbClr val="20332F"/>
            </a:solidFill>
          </a:ln>
        </p:spPr>
        <p:txBody>
          <a:bodyPr xmlns:a="http://schemas.openxmlformats.org/drawingml/2006/main" lIns="76200" tIns="28575" rIns="76200" bIns="28575" anchor="ctr">
            <a:noAutofit/>
          </a:bodyPr>
          <a:lstStyle xmlns:a="http://schemas.openxmlformats.org/drawingml/2006/main"/>
          <a:p xmlns:a="http://schemas.openxmlformats.org/drawingml/2006/main">
            <a:pPr algn="ctr">
              <a:defRPr sz="2700" b="1">
                <a:solidFill>
                  <a:srgbClr val="FFFFFF"/>
                </a:solidFill>
                <a:latin typeface="Helvetica Neue"/>
                <a:ea typeface="Helvetica Neue"/>
                <a:cs typeface="Helvetica Neue"/>
              </a:defRPr>
            </a:pPr>
            <a:r>
              <a:rPr sz="2700" b="1">
                <a:solidFill>
                  <a:srgbClr val="FFFFFF"/>
                </a:solidFill>
                <a:latin typeface="Helvetica Neue"/>
                <a:ea typeface="Helvetica Neue"/>
                <a:cs typeface="Helvetica Neue"/>
              </a:rPr>
              <a:t>ChatGPT Dot</a:t>
            </a:r>
          </a:p>
        </p:txBody>
      </p:sp>
      <p:sp>
        <p:nvSpPr>
          <p:cNvPr id="32" name="">
            <a:extLst xmlns:a="http://schemas.openxmlformats.org/drawingml/2006/main">
              <a:ext uri="{FF2B5EF4-FFF2-40B4-BE49-F238E27FC236}">
                <a16:creationId xmlns:a16="http://schemas.microsoft.com/office/drawing/2014/main" id="{59FEEC60-8F00-4F6A-B2F2-B5BCDB230311}"/>
              </a:ext>
            </a:extLst>
          </p:cNvPr>
          <p:cNvSpPr>
            <a:spLocks xmlns:a="http://schemas.openxmlformats.org/drawingml/2006/main" noGrp="1"/>
          </p:cNvSpPr>
          <p:nvPr/>
        </p:nvSpPr>
        <p:spPr>
          <a:xfrm xmlns:a="http://schemas.openxmlformats.org/drawingml/2006/main">
            <a:off x="5991225" y="5476875"/>
            <a:ext cx="0" cy="333375"/>
          </a:xfrm>
          <a:prstGeom xmlns:a="http://schemas.openxmlformats.org/drawingml/2006/main" prst="line">
            <a:avLst/>
          </a:prstGeom>
          <a:noFill xmlns:a="http://schemas.openxmlformats.org/drawingml/2006/main"/>
          <a:ln xmlns:a="http://schemas.openxmlformats.org/drawingml/2006/main" w="19050">
            <a:solidFill>
              <a:srgbClr val="27705E"/>
            </a:solidFill>
            <a:prstDash val="solid"/>
          </a:ln>
        </p:spPr>
      </p:sp>
      <p:sp>
        <p:nvSpPr>
          <p:cNvPr id="34" name="">
            <a:extLst xmlns:a="http://schemas.openxmlformats.org/drawingml/2006/main">
              <a:ext uri="{FF2B5EF4-FFF2-40B4-BE49-F238E27FC236}">
                <a16:creationId xmlns:a16="http://schemas.microsoft.com/office/drawing/2014/main" id="{7604DB23-3C43-4980-B6CF-A9A68263DDFB}"/>
              </a:ext>
            </a:extLst>
          </p:cNvPr>
          <p:cNvSpPr>
            <a:spLocks xmlns:a="http://schemas.openxmlformats.org/drawingml/2006/main" noGrp="1"/>
          </p:cNvSpPr>
          <p:nvPr/>
        </p:nvSpPr>
        <p:spPr>
          <a:xfrm xmlns:a="http://schemas.openxmlformats.org/drawingml/2006/main">
            <a:off x="2124075" y="4781550"/>
            <a:ext cx="0" cy="38100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5" name="">
            <a:extLst xmlns:a="http://schemas.openxmlformats.org/drawingml/2006/main">
              <a:ext uri="{FF2B5EF4-FFF2-40B4-BE49-F238E27FC236}">
                <a16:creationId xmlns:a16="http://schemas.microsoft.com/office/drawing/2014/main" id="{A4D2379A-3856-4446-9B2F-151A90ED474B}"/>
              </a:ext>
            </a:extLst>
          </p:cNvPr>
          <p:cNvSpPr>
            <a:spLocks xmlns:a="http://schemas.openxmlformats.org/drawingml/2006/main" noGrp="1"/>
          </p:cNvSpPr>
          <p:nvPr/>
        </p:nvSpPr>
        <p:spPr>
          <a:xfrm xmlns:a="http://schemas.openxmlformats.org/drawingml/2006/main">
            <a:off x="2124075" y="5162550"/>
            <a:ext cx="2476500" cy="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6" name="">
            <a:extLst xmlns:a="http://schemas.openxmlformats.org/drawingml/2006/main">
              <a:ext uri="{FF2B5EF4-FFF2-40B4-BE49-F238E27FC236}">
                <a16:creationId xmlns:a16="http://schemas.microsoft.com/office/drawing/2014/main" id="{705ACF8C-C8AB-4B5B-A298-62C3DE0C451E}"/>
              </a:ext>
            </a:extLst>
          </p:cNvPr>
          <p:cNvSpPr>
            <a:spLocks xmlns:a="http://schemas.openxmlformats.org/drawingml/2006/main" noGrp="1"/>
          </p:cNvSpPr>
          <p:nvPr/>
        </p:nvSpPr>
        <p:spPr>
          <a:xfrm xmlns:a="http://schemas.openxmlformats.org/drawingml/2006/main">
            <a:off x="7381875" y="5162550"/>
            <a:ext cx="2781300" cy="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7" name="">
            <a:extLst xmlns:a="http://schemas.openxmlformats.org/drawingml/2006/main">
              <a:ext uri="{FF2B5EF4-FFF2-40B4-BE49-F238E27FC236}">
                <a16:creationId xmlns:a16="http://schemas.microsoft.com/office/drawing/2014/main" id="{A4278EF7-5A9C-4EE0-89FD-7DFD5D443617}"/>
              </a:ext>
            </a:extLst>
          </p:cNvPr>
          <p:cNvSpPr>
            <a:spLocks xmlns:a="http://schemas.openxmlformats.org/drawingml/2006/main" noGrp="1"/>
          </p:cNvSpPr>
          <p:nvPr/>
        </p:nvSpPr>
        <p:spPr>
          <a:xfrm xmlns:a="http://schemas.openxmlformats.org/drawingml/2006/main">
            <a:off x="10163175" y="4781550"/>
            <a:ext cx="0" cy="381000"/>
          </a:xfrm>
          <a:prstGeom xmlns:a="http://schemas.openxmlformats.org/drawingml/2006/main" prst="line">
            <a:avLst/>
          </a:prstGeom>
          <a:noFill xmlns:a="http://schemas.openxmlformats.org/drawingml/2006/main"/>
          <a:ln xmlns:a="http://schemas.openxmlformats.org/drawingml/2006/main" w="19050">
            <a:solidFill>
              <a:srgbClr val="566660"/>
            </a:solidFill>
            <a:prstDash val="solid"/>
          </a:ln>
        </p:spPr>
      </p:sp>
      <p:sp>
        <p:nvSpPr>
          <p:cNvPr id="38" name="Direct connection from ChatGPT Dot to ChatGPT Sites">
            <a:extLst xmlns:a="http://schemas.openxmlformats.org/drawingml/2006/main">
              <a:ext uri="{FF2B5EF4-FFF2-40B4-BE49-F238E27FC236}">
                <a16:creationId xmlns:a16="http://schemas.microsoft.com/office/drawing/2014/main" id="{B6391656-99FD-45E1-A683-5980B9975F58}"/>
              </a:ext>
            </a:extLst>
          </p:cNvPr>
          <p:cNvSpPr>
            <a:spLocks xmlns:a="http://schemas.openxmlformats.org/drawingml/2006/main" noGrp="1"/>
          </p:cNvSpPr>
          <p:nvPr/>
        </p:nvSpPr>
        <p:spPr>
          <a:xfrm xmlns:a="http://schemas.openxmlformats.org/drawingml/2006/main">
            <a:off x="6010275" y="3667125"/>
            <a:ext cx="0" cy="1190625"/>
          </a:xfrm>
          <a:prstGeom xmlns:a="http://schemas.openxmlformats.org/drawingml/2006/main" prst="line">
            <a:avLst/>
          </a:prstGeom>
          <a:noFill xmlns:a="http://schemas.openxmlformats.org/drawingml/2006/main"/>
          <a:ln xmlns:a="http://schemas.openxmlformats.org/drawingml/2006/main" w="19050">
            <a:solidFill>
              <a:srgbClr val="566660"/>
            </a:solidFill>
          </a:ln>
        </p:spPr>
      </p:sp>
    </p:spTree>
    <p:extLst>
      <p:ext uri="{BB962C8B-B14F-4D97-AF65-F5344CB8AC3E}">
        <p14:creationId xmlns:p14="http://schemas.microsoft.com/office/powerpoint/2010/main" val="113274455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Build your site + tracking">
            <a:extLst xmlns:a="http://schemas.openxmlformats.org/drawingml/2006/main">
              <a:ext uri="{FF2B5EF4-FFF2-40B4-BE49-F238E27FC236}">
                <a16:creationId xmlns:a16="http://schemas.microsoft.com/office/drawing/2014/main" id="{1586BF60-E1FD-42C6-86A4-DA36E0061348}"/>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Build your site + tracking</a:t>
            </a:r>
          </a:p>
        </p:txBody>
      </p:sp>
      <p:sp>
        <p:nvSpPr>
          <p:cNvPr id="2" name="21">
            <a:extLst xmlns:a="http://schemas.openxmlformats.org/drawingml/2006/main">
              <a:ext uri="{FF2B5EF4-FFF2-40B4-BE49-F238E27FC236}">
                <a16:creationId xmlns:a16="http://schemas.microsoft.com/office/drawing/2014/main" id="{E2996D9E-5B9F-4F79-A8F1-06FF68014E22}"/>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20</a:t>
            </a:r>
          </a:p>
        </p:txBody>
      </p:sp>
      <p:sp>
        <p:nvSpPr>
          <p:cNvPr id="3" name="01">
            <a:extLst xmlns:a="http://schemas.openxmlformats.org/drawingml/2006/main">
              <a:ext uri="{FF2B5EF4-FFF2-40B4-BE49-F238E27FC236}">
                <a16:creationId xmlns:a16="http://schemas.microsoft.com/office/drawing/2014/main" id="{39F0DB95-98F8-411D-9A58-F034B27FB991}"/>
              </a:ext>
            </a:extLst>
          </p:cNvPr>
          <p:cNvSpPr>
            <a:spLocks xmlns:a="http://schemas.openxmlformats.org/drawingml/2006/main" noGrp="1"/>
          </p:cNvSpPr>
          <p:nvPr/>
        </p:nvSpPr>
        <p:spPr>
          <a:xfrm xmlns:a="http://schemas.openxmlformats.org/drawingml/2006/main">
            <a:off x="714375" y="1809750"/>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01</a:t>
            </a:r>
          </a:p>
        </p:txBody>
      </p:sp>
      <p:sp>
        <p:nvSpPr>
          <p:cNvPr id="4" name="Open ChatGPT + use the starter prompt">
            <a:extLst xmlns:a="http://schemas.openxmlformats.org/drawingml/2006/main">
              <a:ext uri="{FF2B5EF4-FFF2-40B4-BE49-F238E27FC236}">
                <a16:creationId xmlns:a16="http://schemas.microsoft.com/office/drawing/2014/main" id="{0851168F-6963-4F4D-9380-10FF079F0A59}"/>
              </a:ext>
            </a:extLst>
          </p:cNvPr>
          <p:cNvSpPr>
            <a:spLocks xmlns:a="http://schemas.openxmlformats.org/drawingml/2006/main" noGrp="1"/>
          </p:cNvSpPr>
          <p:nvPr/>
        </p:nvSpPr>
        <p:spPr>
          <a:xfrm xmlns:a="http://schemas.openxmlformats.org/drawingml/2006/main">
            <a:off x="1990725" y="1809750"/>
            <a:ext cx="9477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1">
                <a:solidFill>
                  <a:srgbClr val="27705E"/>
                </a:solidFill>
                <a:latin typeface="Helvetica Neue"/>
                <a:ea typeface="Helvetica Neue"/>
                <a:cs typeface="Helvetica Neue"/>
              </a:defRPr>
            </a:pPr>
            <a:r>
              <a:rPr sz="2475" b="1">
                <a:solidFill>
                  <a:srgbClr val="27705E"/>
                </a:solidFill>
                <a:latin typeface="Helvetica Neue"/>
                <a:ea typeface="Helvetica Neue"/>
                <a:cs typeface="Helvetica Neue"/>
              </a:rPr>
              <a:t>Open ChatGPT + use the starter prompt</a:t>
            </a:r>
          </a:p>
        </p:txBody>
      </p:sp>
      <p:sp>
        <p:nvSpPr>
          <p:cNvPr id="5" name="Create a site for multiple landing pages, with&#10;reusable temp">
            <a:extLst xmlns:a="http://schemas.openxmlformats.org/drawingml/2006/main">
              <a:ext uri="{FF2B5EF4-FFF2-40B4-BE49-F238E27FC236}">
                <a16:creationId xmlns:a16="http://schemas.microsoft.com/office/drawing/2014/main" id="{E8643EA6-C72D-4563-BA6A-2E993EA95D9E}"/>
              </a:ext>
            </a:extLst>
          </p:cNvPr>
          <p:cNvSpPr>
            <a:spLocks xmlns:a="http://schemas.openxmlformats.org/drawingml/2006/main" noGrp="1"/>
          </p:cNvSpPr>
          <p:nvPr/>
        </p:nvSpPr>
        <p:spPr>
          <a:xfrm xmlns:a="http://schemas.openxmlformats.org/drawingml/2006/main">
            <a:off x="1990725" y="2286000"/>
            <a:ext cx="9477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Create a site for multiple landing pages, with</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reusable templates, design, and brand guidance.</a:t>
            </a:r>
          </a:p>
        </p:txBody>
      </p:sp>
      <p:sp>
        <p:nvSpPr>
          <p:cNvPr id="6" name="02">
            <a:extLst xmlns:a="http://schemas.openxmlformats.org/drawingml/2006/main">
              <a:ext uri="{FF2B5EF4-FFF2-40B4-BE49-F238E27FC236}">
                <a16:creationId xmlns:a16="http://schemas.microsoft.com/office/drawing/2014/main" id="{401B8CB6-A42B-42AB-AD61-D3022370EDDD}"/>
              </a:ext>
            </a:extLst>
          </p:cNvPr>
          <p:cNvSpPr>
            <a:spLocks xmlns:a="http://schemas.openxmlformats.org/drawingml/2006/main" noGrp="1"/>
          </p:cNvSpPr>
          <p:nvPr/>
        </p:nvSpPr>
        <p:spPr>
          <a:xfrm xmlns:a="http://schemas.openxmlformats.org/drawingml/2006/main">
            <a:off x="714375" y="3190875"/>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02</a:t>
            </a:r>
          </a:p>
        </p:txBody>
      </p:sp>
      <p:sp>
        <p:nvSpPr>
          <p:cNvPr id="7" name="Set up Google Analytics">
            <a:extLst xmlns:a="http://schemas.openxmlformats.org/drawingml/2006/main">
              <a:ext uri="{FF2B5EF4-FFF2-40B4-BE49-F238E27FC236}">
                <a16:creationId xmlns:a16="http://schemas.microsoft.com/office/drawing/2014/main" id="{8D437345-76A8-4B4B-8A03-CC116C966C4A}"/>
              </a:ext>
            </a:extLst>
          </p:cNvPr>
          <p:cNvSpPr>
            <a:spLocks xmlns:a="http://schemas.openxmlformats.org/drawingml/2006/main" noGrp="1"/>
          </p:cNvSpPr>
          <p:nvPr/>
        </p:nvSpPr>
        <p:spPr>
          <a:xfrm xmlns:a="http://schemas.openxmlformats.org/drawingml/2006/main">
            <a:off x="1990725" y="3190875"/>
            <a:ext cx="9477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1">
                <a:solidFill>
                  <a:srgbClr val="27705E"/>
                </a:solidFill>
                <a:latin typeface="Helvetica Neue"/>
                <a:ea typeface="Helvetica Neue"/>
                <a:cs typeface="Helvetica Neue"/>
              </a:defRPr>
            </a:pPr>
            <a:r>
              <a:rPr sz="2475" b="1">
                <a:solidFill>
                  <a:srgbClr val="27705E"/>
                </a:solidFill>
                <a:latin typeface="Helvetica Neue"/>
                <a:ea typeface="Helvetica Neue"/>
                <a:cs typeface="Helvetica Neue"/>
              </a:rPr>
              <a:t>Set up Google Analytics</a:t>
            </a:r>
          </a:p>
        </p:txBody>
      </p:sp>
      <p:sp>
        <p:nvSpPr>
          <p:cNvPr id="8" name="Sign in and create your property. Have ChatGPT&#10;add the sitew">
            <a:extLst xmlns:a="http://schemas.openxmlformats.org/drawingml/2006/main">
              <a:ext uri="{FF2B5EF4-FFF2-40B4-BE49-F238E27FC236}">
                <a16:creationId xmlns:a16="http://schemas.microsoft.com/office/drawing/2014/main" id="{2EC03FD1-57BF-4D7F-81F7-8E2926C5D695}"/>
              </a:ext>
            </a:extLst>
          </p:cNvPr>
          <p:cNvSpPr>
            <a:spLocks xmlns:a="http://schemas.openxmlformats.org/drawingml/2006/main" noGrp="1"/>
          </p:cNvSpPr>
          <p:nvPr/>
        </p:nvSpPr>
        <p:spPr>
          <a:xfrm xmlns:a="http://schemas.openxmlformats.org/drawingml/2006/main">
            <a:off x="1990725" y="3667125"/>
            <a:ext cx="9477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Sign in and create your property. Have ChatGPT</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add the sitewide tag and verify your key events.</a:t>
            </a:r>
          </a:p>
        </p:txBody>
      </p:sp>
      <p:sp>
        <p:nvSpPr>
          <p:cNvPr id="9" name="03">
            <a:extLst xmlns:a="http://schemas.openxmlformats.org/drawingml/2006/main">
              <a:ext uri="{FF2B5EF4-FFF2-40B4-BE49-F238E27FC236}">
                <a16:creationId xmlns:a16="http://schemas.microsoft.com/office/drawing/2014/main" id="{02CE0562-A8C0-4216-9EB2-C1E26457D677}"/>
              </a:ext>
            </a:extLst>
          </p:cNvPr>
          <p:cNvSpPr>
            <a:spLocks xmlns:a="http://schemas.openxmlformats.org/drawingml/2006/main" noGrp="1"/>
          </p:cNvSpPr>
          <p:nvPr/>
        </p:nvSpPr>
        <p:spPr>
          <a:xfrm xmlns:a="http://schemas.openxmlformats.org/drawingml/2006/main">
            <a:off x="714375" y="4572000"/>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03</a:t>
            </a:r>
          </a:p>
        </p:txBody>
      </p:sp>
      <p:sp>
        <p:nvSpPr>
          <p:cNvPr id="10" name="Set up Google Ads conversion tracking">
            <a:extLst xmlns:a="http://schemas.openxmlformats.org/drawingml/2006/main">
              <a:ext uri="{FF2B5EF4-FFF2-40B4-BE49-F238E27FC236}">
                <a16:creationId xmlns:a16="http://schemas.microsoft.com/office/drawing/2014/main" id="{775FDCF2-C3FA-491C-8495-B53E053E8A8E}"/>
              </a:ext>
            </a:extLst>
          </p:cNvPr>
          <p:cNvSpPr>
            <a:spLocks xmlns:a="http://schemas.openxmlformats.org/drawingml/2006/main" noGrp="1"/>
          </p:cNvSpPr>
          <p:nvPr/>
        </p:nvSpPr>
        <p:spPr>
          <a:xfrm xmlns:a="http://schemas.openxmlformats.org/drawingml/2006/main">
            <a:off x="1990725" y="4572000"/>
            <a:ext cx="9477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1">
                <a:solidFill>
                  <a:srgbClr val="27705E"/>
                </a:solidFill>
                <a:latin typeface="Helvetica Neue"/>
                <a:ea typeface="Helvetica Neue"/>
                <a:cs typeface="Helvetica Neue"/>
              </a:defRPr>
            </a:pPr>
            <a:r>
              <a:rPr sz="2475" b="1">
                <a:solidFill>
                  <a:srgbClr val="27705E"/>
                </a:solidFill>
                <a:latin typeface="Helvetica Neue"/>
                <a:ea typeface="Helvetica Neue"/>
                <a:cs typeface="Helvetica Neue"/>
              </a:rPr>
              <a:t>Set up Google Ads conversion tracking</a:t>
            </a:r>
          </a:p>
        </p:txBody>
      </p:sp>
      <p:sp>
        <p:nvSpPr>
          <p:cNvPr id="11" name="Sign in and define your conversion. Have ChatGPT&#10;configure t">
            <a:extLst xmlns:a="http://schemas.openxmlformats.org/drawingml/2006/main">
              <a:ext uri="{FF2B5EF4-FFF2-40B4-BE49-F238E27FC236}">
                <a16:creationId xmlns:a16="http://schemas.microsoft.com/office/drawing/2014/main" id="{A16331C1-A419-48F4-8876-2120639FBADE}"/>
              </a:ext>
            </a:extLst>
          </p:cNvPr>
          <p:cNvSpPr>
            <a:spLocks xmlns:a="http://schemas.openxmlformats.org/drawingml/2006/main" noGrp="1"/>
          </p:cNvSpPr>
          <p:nvPr/>
        </p:nvSpPr>
        <p:spPr>
          <a:xfrm xmlns:a="http://schemas.openxmlformats.org/drawingml/2006/main">
            <a:off x="1990725" y="5048250"/>
            <a:ext cx="9477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Sign in and define your conversion. Have ChatGPT</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configure the tracking and verify it records correctly.</a:t>
            </a:r>
          </a:p>
        </p:txBody>
      </p:sp>
    </p:spTree>
    <p:extLst>
      <p:ext uri="{BB962C8B-B14F-4D97-AF65-F5344CB8AC3E}">
        <p14:creationId xmlns:p14="http://schemas.microsoft.com/office/powerpoint/2010/main" val="1132744557"/>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Connect your tools + start the daily rhythm">
            <a:extLst xmlns:a="http://schemas.openxmlformats.org/drawingml/2006/main">
              <a:ext uri="{FF2B5EF4-FFF2-40B4-BE49-F238E27FC236}">
                <a16:creationId xmlns:a16="http://schemas.microsoft.com/office/drawing/2014/main" id="{694690B6-29A3-4699-8C41-AE72B356C234}"/>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Connect your tools + start the daily rhythm</a:t>
            </a:r>
          </a:p>
        </p:txBody>
      </p:sp>
      <p:sp>
        <p:nvSpPr>
          <p:cNvPr id="2" name="22">
            <a:extLst xmlns:a="http://schemas.openxmlformats.org/drawingml/2006/main">
              <a:ext uri="{FF2B5EF4-FFF2-40B4-BE49-F238E27FC236}">
                <a16:creationId xmlns:a16="http://schemas.microsoft.com/office/drawing/2014/main" id="{6BFC2190-BAC8-4060-8971-B40DD56FAEE5}"/>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21</a:t>
            </a:r>
          </a:p>
        </p:txBody>
      </p:sp>
      <p:sp>
        <p:nvSpPr>
          <p:cNvPr id="3" name="04">
            <a:extLst xmlns:a="http://schemas.openxmlformats.org/drawingml/2006/main">
              <a:ext uri="{FF2B5EF4-FFF2-40B4-BE49-F238E27FC236}">
                <a16:creationId xmlns:a16="http://schemas.microsoft.com/office/drawing/2014/main" id="{6F967967-51A7-477E-A18D-5B794A266559}"/>
              </a:ext>
            </a:extLst>
          </p:cNvPr>
          <p:cNvSpPr>
            <a:spLocks xmlns:a="http://schemas.openxmlformats.org/drawingml/2006/main" noGrp="1"/>
          </p:cNvSpPr>
          <p:nvPr/>
        </p:nvSpPr>
        <p:spPr>
          <a:xfrm xmlns:a="http://schemas.openxmlformats.org/drawingml/2006/main">
            <a:off x="714375" y="1809750"/>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04</a:t>
            </a:r>
          </a:p>
        </p:txBody>
      </p:sp>
      <p:sp>
        <p:nvSpPr>
          <p:cNvPr id="4" name="Connect ChatGPT to Ryze AI">
            <a:extLst xmlns:a="http://schemas.openxmlformats.org/drawingml/2006/main">
              <a:ext uri="{FF2B5EF4-FFF2-40B4-BE49-F238E27FC236}">
                <a16:creationId xmlns:a16="http://schemas.microsoft.com/office/drawing/2014/main" id="{18F04F2E-08AA-4240-B97E-4EBF883F90E7}"/>
              </a:ext>
            </a:extLst>
          </p:cNvPr>
          <p:cNvSpPr>
            <a:spLocks xmlns:a="http://schemas.openxmlformats.org/drawingml/2006/main" noGrp="1"/>
          </p:cNvSpPr>
          <p:nvPr/>
        </p:nvSpPr>
        <p:spPr>
          <a:xfrm xmlns:a="http://schemas.openxmlformats.org/drawingml/2006/main">
            <a:off x="1990725" y="1809750"/>
            <a:ext cx="9477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1">
                <a:solidFill>
                  <a:srgbClr val="27705E"/>
                </a:solidFill>
                <a:latin typeface="Helvetica Neue"/>
                <a:ea typeface="Helvetica Neue"/>
                <a:cs typeface="Helvetica Neue"/>
              </a:defRPr>
            </a:pPr>
            <a:r>
              <a:rPr sz="2475" b="1">
                <a:solidFill>
                  <a:srgbClr val="27705E"/>
                </a:solidFill>
                <a:latin typeface="Helvetica Neue"/>
                <a:ea typeface="Helvetica Neue"/>
                <a:cs typeface="Helvetica Neue"/>
              </a:rPr>
              <a:t>Connect ChatGPT to Ryze AI</a:t>
            </a:r>
          </a:p>
        </p:txBody>
      </p:sp>
      <p:sp>
        <p:nvSpPr>
          <p:cNvPr id="5" name="Register with Ryze AI, authorize your ad accounts&#10;and analyt">
            <a:extLst xmlns:a="http://schemas.openxmlformats.org/drawingml/2006/main">
              <a:ext uri="{FF2B5EF4-FFF2-40B4-BE49-F238E27FC236}">
                <a16:creationId xmlns:a16="http://schemas.microsoft.com/office/drawing/2014/main" id="{04F8BF9C-5DA9-48AF-8EBB-9B13CDA8CDE7}"/>
              </a:ext>
            </a:extLst>
          </p:cNvPr>
          <p:cNvSpPr>
            <a:spLocks xmlns:a="http://schemas.openxmlformats.org/drawingml/2006/main" noGrp="1"/>
          </p:cNvSpPr>
          <p:nvPr/>
        </p:nvSpPr>
        <p:spPr>
          <a:xfrm xmlns:a="http://schemas.openxmlformats.org/drawingml/2006/main">
            <a:off x="1990725" y="2286000"/>
            <a:ext cx="9477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Register with Ryze AI, authorize your ad accounts</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and analytics, and connect them to ChatGPT.</a:t>
            </a:r>
          </a:p>
        </p:txBody>
      </p:sp>
      <p:sp>
        <p:nvSpPr>
          <p:cNvPr id="6" name="05">
            <a:extLst xmlns:a="http://schemas.openxmlformats.org/drawingml/2006/main">
              <a:ext uri="{FF2B5EF4-FFF2-40B4-BE49-F238E27FC236}">
                <a16:creationId xmlns:a16="http://schemas.microsoft.com/office/drawing/2014/main" id="{BB1AF8F5-8F77-4A2E-B442-A0F8CB11C7AE}"/>
              </a:ext>
            </a:extLst>
          </p:cNvPr>
          <p:cNvSpPr>
            <a:spLocks xmlns:a="http://schemas.openxmlformats.org/drawingml/2006/main" noGrp="1"/>
          </p:cNvSpPr>
          <p:nvPr/>
        </p:nvSpPr>
        <p:spPr>
          <a:xfrm xmlns:a="http://schemas.openxmlformats.org/drawingml/2006/main">
            <a:off x="714375" y="3190875"/>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05</a:t>
            </a:r>
          </a:p>
        </p:txBody>
      </p:sp>
      <p:sp>
        <p:nvSpPr>
          <p:cNvPr id="7" name="Train Dot to report every day">
            <a:extLst xmlns:a="http://schemas.openxmlformats.org/drawingml/2006/main">
              <a:ext uri="{FF2B5EF4-FFF2-40B4-BE49-F238E27FC236}">
                <a16:creationId xmlns:a16="http://schemas.microsoft.com/office/drawing/2014/main" id="{84181284-5C75-46AE-948E-385B82DF04FE}"/>
              </a:ext>
            </a:extLst>
          </p:cNvPr>
          <p:cNvSpPr>
            <a:spLocks xmlns:a="http://schemas.openxmlformats.org/drawingml/2006/main" noGrp="1"/>
          </p:cNvSpPr>
          <p:nvPr/>
        </p:nvSpPr>
        <p:spPr>
          <a:xfrm xmlns:a="http://schemas.openxmlformats.org/drawingml/2006/main">
            <a:off x="1990725" y="3190875"/>
            <a:ext cx="9477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1">
                <a:solidFill>
                  <a:srgbClr val="27705E"/>
                </a:solidFill>
                <a:latin typeface="Helvetica Neue"/>
                <a:ea typeface="Helvetica Neue"/>
                <a:cs typeface="Helvetica Neue"/>
              </a:defRPr>
            </a:pPr>
            <a:r>
              <a:rPr sz="2475" b="1">
                <a:solidFill>
                  <a:srgbClr val="27705E"/>
                </a:solidFill>
                <a:latin typeface="Helvetica Neue"/>
                <a:ea typeface="Helvetica Neue"/>
                <a:cs typeface="Helvetica Neue"/>
              </a:rPr>
              <a:t>Train Dot to report every day</a:t>
            </a:r>
          </a:p>
        </p:txBody>
      </p:sp>
      <p:sp>
        <p:nvSpPr>
          <p:cNvPr id="8" name="Ask for results, wasted spend, funnel drop-offs,&#10;and recomme">
            <a:extLst xmlns:a="http://schemas.openxmlformats.org/drawingml/2006/main">
              <a:ext uri="{FF2B5EF4-FFF2-40B4-BE49-F238E27FC236}">
                <a16:creationId xmlns:a16="http://schemas.microsoft.com/office/drawing/2014/main" id="{364F2A0C-2AA0-4E66-969C-84F019A419C2}"/>
              </a:ext>
            </a:extLst>
          </p:cNvPr>
          <p:cNvSpPr>
            <a:spLocks xmlns:a="http://schemas.openxmlformats.org/drawingml/2006/main" noGrp="1"/>
          </p:cNvSpPr>
          <p:nvPr/>
        </p:nvSpPr>
        <p:spPr>
          <a:xfrm xmlns:a="http://schemas.openxmlformats.org/drawingml/2006/main">
            <a:off x="1990725" y="3667125"/>
            <a:ext cx="9477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Ask for results, wasted spend, funnel drop-offs,</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and recommended actions in one daily report.</a:t>
            </a:r>
          </a:p>
        </p:txBody>
      </p:sp>
      <p:sp>
        <p:nvSpPr>
          <p:cNvPr id="9" name="06">
            <a:extLst xmlns:a="http://schemas.openxmlformats.org/drawingml/2006/main">
              <a:ext uri="{FF2B5EF4-FFF2-40B4-BE49-F238E27FC236}">
                <a16:creationId xmlns:a16="http://schemas.microsoft.com/office/drawing/2014/main" id="{FAA80CA2-E767-4C23-93A1-AA6609381888}"/>
              </a:ext>
            </a:extLst>
          </p:cNvPr>
          <p:cNvSpPr>
            <a:spLocks xmlns:a="http://schemas.openxmlformats.org/drawingml/2006/main" noGrp="1"/>
          </p:cNvSpPr>
          <p:nvPr/>
        </p:nvSpPr>
        <p:spPr>
          <a:xfrm xmlns:a="http://schemas.openxmlformats.org/drawingml/2006/main">
            <a:off x="714375" y="4572000"/>
            <a:ext cx="95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7705E"/>
                </a:solidFill>
                <a:latin typeface="Helvetica Neue"/>
                <a:ea typeface="Helvetica Neue"/>
                <a:cs typeface="Helvetica Neue"/>
              </a:defRPr>
            </a:pPr>
            <a:r>
              <a:rPr sz="3600" b="1">
                <a:solidFill>
                  <a:srgbClr val="27705E"/>
                </a:solidFill>
                <a:latin typeface="Helvetica Neue"/>
                <a:ea typeface="Helvetica Neue"/>
                <a:cs typeface="Helvetica Neue"/>
              </a:rPr>
              <a:t>06</a:t>
            </a:r>
          </a:p>
        </p:txBody>
      </p:sp>
      <p:sp>
        <p:nvSpPr>
          <p:cNvPr id="10" name="Review, act, and gradually delegate">
            <a:extLst xmlns:a="http://schemas.openxmlformats.org/drawingml/2006/main">
              <a:ext uri="{FF2B5EF4-FFF2-40B4-BE49-F238E27FC236}">
                <a16:creationId xmlns:a16="http://schemas.microsoft.com/office/drawing/2014/main" id="{37FD4847-7920-41B3-B5C6-AC7A27993C32}"/>
              </a:ext>
            </a:extLst>
          </p:cNvPr>
          <p:cNvSpPr>
            <a:spLocks xmlns:a="http://schemas.openxmlformats.org/drawingml/2006/main" noGrp="1"/>
          </p:cNvSpPr>
          <p:nvPr/>
        </p:nvSpPr>
        <p:spPr>
          <a:xfrm xmlns:a="http://schemas.openxmlformats.org/drawingml/2006/main">
            <a:off x="1990725" y="4572000"/>
            <a:ext cx="9477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1">
                <a:solidFill>
                  <a:srgbClr val="27705E"/>
                </a:solidFill>
                <a:latin typeface="Helvetica Neue"/>
                <a:ea typeface="Helvetica Neue"/>
                <a:cs typeface="Helvetica Neue"/>
              </a:defRPr>
            </a:pPr>
            <a:r>
              <a:rPr sz="2475" b="1">
                <a:solidFill>
                  <a:srgbClr val="27705E"/>
                </a:solidFill>
                <a:latin typeface="Helvetica Neue"/>
                <a:ea typeface="Helvetica Neue"/>
                <a:cs typeface="Helvetica Neue"/>
              </a:rPr>
              <a:t>Review, act, and gradually delegate</a:t>
            </a:r>
          </a:p>
        </p:txBody>
      </p:sp>
      <p:sp>
        <p:nvSpPr>
          <p:cNvPr id="11" name="Review recommendations, approve changes,&#10;and build toward da">
            <a:extLst xmlns:a="http://schemas.openxmlformats.org/drawingml/2006/main">
              <a:ext uri="{FF2B5EF4-FFF2-40B4-BE49-F238E27FC236}">
                <a16:creationId xmlns:a16="http://schemas.microsoft.com/office/drawing/2014/main" id="{743E22FC-5E6B-4048-95C9-3553C42C070F}"/>
              </a:ext>
            </a:extLst>
          </p:cNvPr>
          <p:cNvSpPr>
            <a:spLocks xmlns:a="http://schemas.openxmlformats.org/drawingml/2006/main" noGrp="1"/>
          </p:cNvSpPr>
          <p:nvPr/>
        </p:nvSpPr>
        <p:spPr>
          <a:xfrm xmlns:a="http://schemas.openxmlformats.org/drawingml/2006/main">
            <a:off x="1990725" y="5048250"/>
            <a:ext cx="9477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Review recommendations, approve changes,</a:t>
            </a:r>
          </a:p>
          <a:p xmlns:a="http://schemas.openxmlformats.org/drawingml/2006/main">
            <a:pPr>
              <a:defRPr sz="2100" b="0">
                <a:solidFill>
                  <a:srgbClr val="20332F"/>
                </a:solidFill>
                <a:latin typeface="Helvetica Neue"/>
                <a:ea typeface="Helvetica Neue"/>
                <a:cs typeface="Helvetica Neue"/>
              </a:defRPr>
            </a:pPr>
            <a:r>
              <a:rPr sz="2100" b="0">
                <a:solidFill>
                  <a:srgbClr val="20332F"/>
                </a:solidFill>
                <a:latin typeface="Helvetica Neue"/>
                <a:ea typeface="Helvetica Neue"/>
                <a:cs typeface="Helvetica Neue"/>
              </a:rPr>
              <a:t>and build toward daily ad management and analysis.</a:t>
            </a:r>
          </a:p>
        </p:txBody>
      </p:sp>
    </p:spTree>
    <p:extLst>
      <p:ext uri="{BB962C8B-B14F-4D97-AF65-F5344CB8AC3E}">
        <p14:creationId xmlns:p14="http://schemas.microsoft.com/office/powerpoint/2010/main" val="1132744557"/>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Build your AI ad team">
            <a:extLst xmlns:a="http://schemas.openxmlformats.org/drawingml/2006/main">
              <a:ext uri="{FF2B5EF4-FFF2-40B4-BE49-F238E27FC236}">
                <a16:creationId xmlns:a16="http://schemas.microsoft.com/office/drawing/2014/main" id="{5A35282D-10F0-467A-BB6D-5E32A911E1FB}"/>
              </a:ext>
            </a:extLst>
          </p:cNvPr>
          <p:cNvSpPr>
            <a:spLocks xmlns:a="http://schemas.openxmlformats.org/drawingml/2006/main" noGrp="1"/>
          </p:cNvSpPr>
          <p:nvPr/>
        </p:nvSpPr>
        <p:spPr>
          <a:xfrm xmlns:a="http://schemas.openxmlformats.org/drawingml/2006/main">
            <a:off x="685800" y="49530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600" b="1">
                <a:solidFill>
                  <a:srgbClr val="20332F"/>
                </a:solidFill>
                <a:latin typeface="Helvetica Neue"/>
                <a:ea typeface="Helvetica Neue"/>
                <a:cs typeface="Helvetica Neue"/>
              </a:defRPr>
            </a:pPr>
            <a:r>
              <a:rPr sz="3600" b="1">
                <a:solidFill>
                  <a:srgbClr val="20332F"/>
                </a:solidFill>
                <a:latin typeface="Helvetica Neue"/>
                <a:ea typeface="Helvetica Neue"/>
                <a:cs typeface="Helvetica Neue"/>
              </a:rPr>
              <a:t>Build your AI ad team</a:t>
            </a:r>
          </a:p>
        </p:txBody>
      </p:sp>
      <p:sp>
        <p:nvSpPr>
          <p:cNvPr id="2" name="23">
            <a:extLst xmlns:a="http://schemas.openxmlformats.org/drawingml/2006/main">
              <a:ext uri="{FF2B5EF4-FFF2-40B4-BE49-F238E27FC236}">
                <a16:creationId xmlns:a16="http://schemas.microsoft.com/office/drawing/2014/main" id="{167DE983-C316-4F6A-B774-337F1926A757}"/>
              </a:ext>
            </a:extLst>
          </p:cNvPr>
          <p:cNvSpPr>
            <a:spLocks xmlns:a="http://schemas.openxmlformats.org/drawingml/2006/main" noGrp="1"/>
          </p:cNvSpPr>
          <p:nvPr/>
        </p:nvSpPr>
        <p:spPr>
          <a:xfrm xmlns:a="http://schemas.openxmlformats.org/drawingml/2006/main">
            <a:off x="11049000" y="6238875"/>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66660"/>
                </a:solidFill>
                <a:latin typeface="Helvetica Neue"/>
                <a:ea typeface="Helvetica Neue"/>
                <a:cs typeface="Helvetica Neue"/>
              </a:defRPr>
            </a:pPr>
            <a:r>
              <a:rPr sz="1275" b="0">
                <a:solidFill>
                  <a:srgbClr val="566660"/>
                </a:solidFill>
                <a:latin typeface="Helvetica Neue"/>
                <a:ea typeface="Helvetica Neue"/>
                <a:cs typeface="Helvetica Neue"/>
              </a:rPr>
              <a:t>22</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0cbaa06b076e484b"/>
          <a:stretch xmlns:a="http://schemas.openxmlformats.org/drawingml/2006/main"/>
        </p:blipFill>
        <p:spPr>
          <a:xfrm xmlns:a="http://schemas.openxmlformats.org/drawingml/2006/main">
            <a:off x="9105900" y="457762"/>
            <a:ext cx="2381250" cy="694202"/>
          </a:xfrm>
          <a:prstGeom xmlns:a="http://schemas.openxmlformats.org/drawingml/2006/main" prst="rect">
            <a:avLst/>
          </a:prstGeom>
        </p:spPr>
      </p:pic>
      <p:sp>
        <p:nvSpPr>
          <p:cNvPr id="4" name="Your next step starts here.">
            <a:extLst xmlns:a="http://schemas.openxmlformats.org/drawingml/2006/main">
              <a:ext uri="{FF2B5EF4-FFF2-40B4-BE49-F238E27FC236}">
                <a16:creationId xmlns:a16="http://schemas.microsoft.com/office/drawing/2014/main" id="{7C06AF1E-8B11-44F6-8F81-B16B4F8AE608}"/>
              </a:ext>
            </a:extLst>
          </p:cNvPr>
          <p:cNvSpPr>
            <a:spLocks xmlns:a="http://schemas.openxmlformats.org/drawingml/2006/main" noGrp="1"/>
          </p:cNvSpPr>
          <p:nvPr/>
        </p:nvSpPr>
        <p:spPr>
          <a:xfrm xmlns:a="http://schemas.openxmlformats.org/drawingml/2006/main">
            <a:off x="714375" y="1562100"/>
            <a:ext cx="6477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27705E"/>
                </a:solidFill>
                <a:latin typeface="Helvetica Neue"/>
                <a:ea typeface="Helvetica Neue"/>
                <a:cs typeface="Helvetica Neue"/>
              </a:defRPr>
            </a:pPr>
            <a:r>
              <a:rPr sz="3000" b="1">
                <a:solidFill>
                  <a:srgbClr val="27705E"/>
                </a:solidFill>
                <a:latin typeface="Helvetica Neue"/>
                <a:ea typeface="Helvetica Neue"/>
                <a:cs typeface="Helvetica Neue"/>
              </a:rPr>
              <a:t>Your next step starts here.</a:t>
            </a:r>
          </a:p>
        </p:txBody>
      </p:sp>
      <p:sp>
        <p:nvSpPr>
          <p:cNvPr id="5" name="The step-by-step setup guide&#10;Ready-to-use ChatGPT prompts&#10;Pr">
            <a:extLst xmlns:a="http://schemas.openxmlformats.org/drawingml/2006/main">
              <a:ext uri="{FF2B5EF4-FFF2-40B4-BE49-F238E27FC236}">
                <a16:creationId xmlns:a16="http://schemas.microsoft.com/office/drawing/2014/main" id="{CA5D4ECD-840E-439A-91D9-A5FCEDB21290}"/>
              </a:ext>
            </a:extLst>
          </p:cNvPr>
          <p:cNvSpPr>
            <a:spLocks xmlns:a="http://schemas.openxmlformats.org/drawingml/2006/main" noGrp="1"/>
          </p:cNvSpPr>
          <p:nvPr/>
        </p:nvSpPr>
        <p:spPr>
          <a:xfrm xmlns:a="http://schemas.openxmlformats.org/drawingml/2006/main">
            <a:off x="714375" y="2428875"/>
            <a:ext cx="6524625"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b="0">
                <a:solidFill>
                  <a:srgbClr val="20332F"/>
                </a:solidFill>
                <a:latin typeface="Helvetica Neue"/>
                <a:ea typeface="Helvetica Neue"/>
                <a:cs typeface="Helvetica Neue"/>
              </a:defRPr>
            </a:pPr>
            <a:r>
              <a:rPr sz="2325" b="0">
                <a:solidFill>
                  <a:srgbClr val="20332F"/>
                </a:solidFill>
                <a:latin typeface="Helvetica Neue"/>
                <a:ea typeface="Helvetica Neue"/>
                <a:cs typeface="Helvetica Neue"/>
              </a:rPr>
              <a:t>The step-by-step setup guide</a:t>
            </a:r>
          </a:p>
          <a:p xmlns:a="http://schemas.openxmlformats.org/drawingml/2006/main">
            <a:pPr>
              <a:defRPr sz="2325" b="0">
                <a:solidFill>
                  <a:srgbClr val="20332F"/>
                </a:solidFill>
                <a:latin typeface="Helvetica Neue"/>
                <a:ea typeface="Helvetica Neue"/>
                <a:cs typeface="Helvetica Neue"/>
              </a:defRPr>
            </a:pPr>
            <a:r>
              <a:rPr sz="2325" b="0">
                <a:solidFill>
                  <a:srgbClr val="20332F"/>
                </a:solidFill>
                <a:latin typeface="Helvetica Neue"/>
                <a:ea typeface="Helvetica Neue"/>
                <a:cs typeface="Helvetica Neue"/>
              </a:rPr>
              <a:t>Ready-to-use ChatGPT prompts</a:t>
            </a:r>
          </a:p>
          <a:p xmlns:a="http://schemas.openxmlformats.org/drawingml/2006/main">
            <a:pPr>
              <a:defRPr sz="2325" b="0">
                <a:solidFill>
                  <a:srgbClr val="20332F"/>
                </a:solidFill>
                <a:latin typeface="Helvetica Neue"/>
                <a:ea typeface="Helvetica Neue"/>
                <a:cs typeface="Helvetica Neue"/>
              </a:defRPr>
            </a:pPr>
            <a:r>
              <a:rPr sz="2325" b="0">
                <a:solidFill>
                  <a:srgbClr val="20332F"/>
                </a:solidFill>
                <a:latin typeface="Helvetica Neue"/>
                <a:ea typeface="Helvetica Neue"/>
                <a:cs typeface="Helvetica Neue"/>
              </a:rPr>
              <a:t>Printable workbook + checklist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1217c9e745b4ee2"/>
          <a:stretch xmlns:a="http://schemas.openxmlformats.org/drawingml/2006/main"/>
        </p:blipFill>
        <p:spPr>
          <a:xfrm xmlns:a="http://schemas.openxmlformats.org/drawingml/2006/main">
            <a:off x="1779859" y="4191000"/>
            <a:ext cx="3012532" cy="169545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954de2906664188"/>
          <a:stretch xmlns:a="http://schemas.openxmlformats.org/drawingml/2006/main"/>
        </p:blipFill>
        <p:spPr>
          <a:xfrm xmlns:a="http://schemas.openxmlformats.org/drawingml/2006/main">
            <a:off x="7562850" y="1609725"/>
            <a:ext cx="3676650" cy="3676650"/>
          </a:xfrm>
          <a:prstGeom xmlns:a="http://schemas.openxmlformats.org/drawingml/2006/main" prst="rect">
            <a:avLst/>
          </a:prstGeom>
        </p:spPr>
      </p:pic>
      <p:sp>
        <p:nvSpPr>
          <p:cNvPr id="8" name="Scan for the guide + downloads">
            <a:extLst xmlns:a="http://schemas.openxmlformats.org/drawingml/2006/main">
              <a:ext uri="{FF2B5EF4-FFF2-40B4-BE49-F238E27FC236}">
                <a16:creationId xmlns:a16="http://schemas.microsoft.com/office/drawing/2014/main" id="{9A4AB90D-4B53-4BD4-9105-E74C7670B7BA}"/>
              </a:ext>
            </a:extLst>
          </p:cNvPr>
          <p:cNvSpPr>
            <a:spLocks xmlns:a="http://schemas.openxmlformats.org/drawingml/2006/main" noGrp="1"/>
          </p:cNvSpPr>
          <p:nvPr/>
        </p:nvSpPr>
        <p:spPr>
          <a:xfrm xmlns:a="http://schemas.openxmlformats.org/drawingml/2006/main">
            <a:off x="7286625" y="5362575"/>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1875" b="1">
                <a:solidFill>
                  <a:srgbClr val="27705E"/>
                </a:solidFill>
                <a:latin typeface="Helvetica Neue"/>
                <a:ea typeface="Helvetica Neue"/>
                <a:cs typeface="Helvetica Neue"/>
              </a:defRPr>
            </a:pPr>
            <a:r>
              <a:rPr sz="1875" b="1">
                <a:solidFill>
                  <a:srgbClr val="27705E"/>
                </a:solidFill>
                <a:latin typeface="Helvetica Neue"/>
                <a:ea typeface="Helvetica Neue"/>
                <a:cs typeface="Helvetica Neue"/>
              </a:rPr>
              <a:t>Scan for the guide + downloads</a:t>
            </a:r>
          </a:p>
        </p:txBody>
      </p:sp>
      <p:sp>
        <p:nvSpPr>
          <p:cNvPr id="9" name="zume-ad-team-guide.chrischasm.chatgpt.site">
            <a:extLst xmlns:a="http://schemas.openxmlformats.org/drawingml/2006/main">
              <a:ext uri="{FF2B5EF4-FFF2-40B4-BE49-F238E27FC236}">
                <a16:creationId xmlns:a16="http://schemas.microsoft.com/office/drawing/2014/main" id="{2CE22212-A6AE-4AA4-8803-7EB280C41946}"/>
              </a:ext>
            </a:extLst>
          </p:cNvPr>
          <p:cNvSpPr>
            <a:spLocks xmlns:a="http://schemas.openxmlformats.org/drawingml/2006/main" noGrp="1"/>
          </p:cNvSpPr>
          <p:nvPr/>
        </p:nvSpPr>
        <p:spPr>
          <a:xfrm xmlns:a="http://schemas.openxmlformats.org/drawingml/2006/main">
            <a:off x="714375" y="6048375"/>
            <a:ext cx="9906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27705E"/>
                </a:solidFill>
                <a:latin typeface="Helvetica Neue"/>
                <a:ea typeface="Helvetica Neue"/>
                <a:cs typeface="Helvetica Neue"/>
              </a:defRPr>
            </a:pPr>
            <a:r>
              <a:rPr sz="1800" b="0">
                <a:solidFill>
                  <a:srgbClr val="27705E"/>
                </a:solidFill>
                <a:latin typeface="Helvetica Neue"/>
                <a:ea typeface="Helvetica Neue"/>
                <a:cs typeface="Helvetica Neue"/>
              </a:rPr>
              <a:t>zume-ad-team-guide.chrischasm.chatgpt.site</a:t>
            </a:r>
          </a:p>
        </p:txBody>
      </p:sp>
    </p:spTree>
    <p:extLst>
      <p:ext uri="{BB962C8B-B14F-4D97-AF65-F5344CB8AC3E}">
        <p14:creationId xmlns:p14="http://schemas.microsoft.com/office/powerpoint/2010/main" val="11327445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2026-10-06T05:43:14.7750000Z</dcterms:created>
  <dcterms:modified xsi:type="dcterms:W3CDTF">2026-10-06T05:43:14.7750000Z</dcterms:modified>
</coreProperties>
</file>